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ppt" ContentType="application/vnd.ms-powerpoi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55" r:id="rId1"/>
  </p:sldMasterIdLst>
  <p:notesMasterIdLst>
    <p:notesMasterId r:id="rId18"/>
  </p:notesMasterIdLst>
  <p:handoutMasterIdLst>
    <p:handoutMasterId r:id="rId19"/>
  </p:handoutMasterIdLst>
  <p:sldIdLst>
    <p:sldId id="261" r:id="rId2"/>
    <p:sldId id="310" r:id="rId3"/>
    <p:sldId id="315" r:id="rId4"/>
    <p:sldId id="320" r:id="rId5"/>
    <p:sldId id="316" r:id="rId6"/>
    <p:sldId id="317" r:id="rId7"/>
    <p:sldId id="318" r:id="rId8"/>
    <p:sldId id="319" r:id="rId9"/>
    <p:sldId id="321" r:id="rId10"/>
    <p:sldId id="326" r:id="rId11"/>
    <p:sldId id="322" r:id="rId12"/>
    <p:sldId id="324" r:id="rId13"/>
    <p:sldId id="323" r:id="rId14"/>
    <p:sldId id="325" r:id="rId15"/>
    <p:sldId id="308" r:id="rId16"/>
    <p:sldId id="314" r:id="rId17"/>
  </p:sldIdLst>
  <p:sldSz cx="9144000" cy="6858000" type="letter"/>
  <p:notesSz cx="9296400" cy="7010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sz="1100"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sz="1100"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882">
          <p15:clr>
            <a:srgbClr val="A4A3A4"/>
          </p15:clr>
        </p15:guide>
        <p15:guide id="2" orient="horz" pos="726">
          <p15:clr>
            <a:srgbClr val="A4A3A4"/>
          </p15:clr>
        </p15:guide>
        <p15:guide id="3" orient="horz" pos="488">
          <p15:clr>
            <a:srgbClr val="A4A3A4"/>
          </p15:clr>
        </p15:guide>
        <p15:guide id="4" orient="horz" pos="153">
          <p15:clr>
            <a:srgbClr val="A4A3A4"/>
          </p15:clr>
        </p15:guide>
        <p15:guide id="5" orient="horz" pos="3963">
          <p15:clr>
            <a:srgbClr val="A4A3A4"/>
          </p15:clr>
        </p15:guide>
        <p15:guide id="6" orient="horz" pos="4167">
          <p15:clr>
            <a:srgbClr val="A4A3A4"/>
          </p15:clr>
        </p15:guide>
        <p15:guide id="7" orient="horz" pos="4276">
          <p15:clr>
            <a:srgbClr val="A4A3A4"/>
          </p15:clr>
        </p15:guide>
        <p15:guide id="8" pos="2880">
          <p15:clr>
            <a:srgbClr val="A4A3A4"/>
          </p15:clr>
        </p15:guide>
        <p15:guide id="9" pos="2776">
          <p15:clr>
            <a:srgbClr val="A4A3A4"/>
          </p15:clr>
        </p15:guide>
        <p15:guide id="10" pos="2985">
          <p15:clr>
            <a:srgbClr val="A4A3A4"/>
          </p15:clr>
        </p15:guide>
        <p15:guide id="11" pos="5389">
          <p15:clr>
            <a:srgbClr val="A4A3A4"/>
          </p15:clr>
        </p15:guide>
        <p15:guide id="12" pos="5509">
          <p15:clr>
            <a:srgbClr val="A4A3A4"/>
          </p15:clr>
        </p15:guide>
        <p15:guide id="13" pos="259">
          <p15:clr>
            <a:srgbClr val="A4A3A4"/>
          </p15:clr>
        </p15:guide>
        <p15:guide id="14" pos="36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8">
          <p15:clr>
            <a:srgbClr val="A4A3A4"/>
          </p15:clr>
        </p15:guide>
        <p15:guide id="2" pos="292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00"/>
    <a:srgbClr val="8099CC"/>
    <a:srgbClr val="FFFFFF"/>
    <a:srgbClr val="003399"/>
    <a:srgbClr val="009999"/>
    <a:srgbClr val="80CCCC"/>
    <a:srgbClr val="80A3CC"/>
    <a:srgbClr val="4066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94" autoAdjust="0"/>
    <p:restoredTop sz="90447" autoAdjust="0"/>
  </p:normalViewPr>
  <p:slideViewPr>
    <p:cSldViewPr snapToGrid="0">
      <p:cViewPr varScale="1">
        <p:scale>
          <a:sx n="68" d="100"/>
          <a:sy n="68" d="100"/>
        </p:scale>
        <p:origin x="547" y="67"/>
      </p:cViewPr>
      <p:guideLst>
        <p:guide orient="horz" pos="882"/>
        <p:guide orient="horz" pos="726"/>
        <p:guide orient="horz" pos="488"/>
        <p:guide orient="horz" pos="153"/>
        <p:guide orient="horz" pos="3963"/>
        <p:guide orient="horz" pos="4167"/>
        <p:guide orient="horz" pos="4276"/>
        <p:guide pos="2880"/>
        <p:guide pos="2776"/>
        <p:guide pos="2985"/>
        <p:guide pos="5389"/>
        <p:guide pos="5509"/>
        <p:guide pos="259"/>
        <p:guide pos="366"/>
      </p:guideLst>
    </p:cSldViewPr>
  </p:slideViewPr>
  <p:outlineViewPr>
    <p:cViewPr>
      <p:scale>
        <a:sx n="33" d="100"/>
        <a:sy n="33" d="100"/>
      </p:scale>
      <p:origin x="0" y="13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1997" y="53"/>
      </p:cViewPr>
      <p:guideLst>
        <p:guide orient="horz" pos="2208"/>
        <p:guide pos="292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dirty="0"/>
              <a:t>Open Table Status by Star Ratings</a:t>
            </a:r>
          </a:p>
          <a:p>
            <a:pPr>
              <a:defRPr/>
            </a:pPr>
            <a:r>
              <a:rPr lang="en-US" dirty="0"/>
              <a:t>(SF&amp;NYC)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059056246908091"/>
          <c:y val="0.1579658475499251"/>
          <c:w val="0.70983701050965065"/>
          <c:h val="0.6491397576323021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Sheet3!$N$1</c:f>
              <c:strCache>
                <c:ptCount val="1"/>
                <c:pt idx="0">
                  <c:v>On OpenTable</c:v>
                </c:pt>
              </c:strCache>
            </c:strRef>
          </c:tx>
          <c:spPr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Sheet3!$M$2:$M$5</c:f>
              <c:strCache>
                <c:ptCount val="4"/>
                <c:pt idx="0">
                  <c:v>No Stars
(N=4676)</c:v>
                </c:pt>
                <c:pt idx="1">
                  <c:v>1 Star
(N=87)</c:v>
                </c:pt>
                <c:pt idx="2">
                  <c:v>2 Star
(N=17)</c:v>
                </c:pt>
                <c:pt idx="3">
                  <c:v>3 Star
(N=10)</c:v>
                </c:pt>
              </c:strCache>
            </c:strRef>
          </c:cat>
          <c:val>
            <c:numRef>
              <c:f>Sheet3!$N$2:$N$5</c:f>
              <c:numCache>
                <c:formatCode>0%</c:formatCode>
                <c:ptCount val="4"/>
                <c:pt idx="0">
                  <c:v>0.33276304533789564</c:v>
                </c:pt>
                <c:pt idx="1">
                  <c:v>0.72413793103448276</c:v>
                </c:pt>
                <c:pt idx="2">
                  <c:v>0.58823529411764708</c:v>
                </c:pt>
                <c:pt idx="3">
                  <c:v>0.8</c:v>
                </c:pt>
              </c:numCache>
            </c:numRef>
          </c:val>
        </c:ser>
        <c:ser>
          <c:idx val="1"/>
          <c:order val="1"/>
          <c:tx>
            <c:strRef>
              <c:f>Sheet3!$O$1</c:f>
              <c:strCache>
                <c:ptCount val="1"/>
                <c:pt idx="0">
                  <c:v>Not on OpenTable</c:v>
                </c:pt>
              </c:strCache>
            </c:strRef>
          </c:tx>
          <c:spPr>
            <a:solidFill>
              <a:schemeClr val="accent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Sheet3!$M$2:$M$5</c:f>
              <c:strCache>
                <c:ptCount val="4"/>
                <c:pt idx="0">
                  <c:v>No Stars
(N=4676)</c:v>
                </c:pt>
                <c:pt idx="1">
                  <c:v>1 Star
(N=87)</c:v>
                </c:pt>
                <c:pt idx="2">
                  <c:v>2 Star
(N=17)</c:v>
                </c:pt>
                <c:pt idx="3">
                  <c:v>3 Star
(N=10)</c:v>
                </c:pt>
              </c:strCache>
            </c:strRef>
          </c:cat>
          <c:val>
            <c:numRef>
              <c:f>Sheet3!$O$2:$O$5</c:f>
              <c:numCache>
                <c:formatCode>0%</c:formatCode>
                <c:ptCount val="4"/>
                <c:pt idx="0">
                  <c:v>0.66723695466210431</c:v>
                </c:pt>
                <c:pt idx="1">
                  <c:v>0.27586206896551724</c:v>
                </c:pt>
                <c:pt idx="2">
                  <c:v>0.41176470588235292</c:v>
                </c:pt>
                <c:pt idx="3">
                  <c:v>0.2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7821160"/>
        <c:axId val="377821552"/>
      </c:barChart>
      <c:catAx>
        <c:axId val="377821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77821552"/>
        <c:crosses val="autoZero"/>
        <c:auto val="1"/>
        <c:lblAlgn val="ctr"/>
        <c:lblOffset val="100"/>
        <c:noMultiLvlLbl val="0"/>
      </c:catAx>
      <c:valAx>
        <c:axId val="3778215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/>
                  <a:t>Percentage of Star Group</a:t>
                </a:r>
              </a:p>
            </c:rich>
          </c:tx>
          <c:layout>
            <c:manualLayout>
              <c:xMode val="edge"/>
              <c:yMode val="edge"/>
              <c:x val="1.8663177675647586E-2"/>
              <c:y val="0.26830021620508598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4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77821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20515591633118621"/>
          <c:y val="0.91827948870542397"/>
          <c:w val="0.56625348733946046"/>
          <c:h val="7.993649320549767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 sz="1400"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r>
              <a:rPr lang="en-US" sz="1800"/>
              <a:t>Feature Importance in the Model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Sheet2!$F$18</c:f>
              <c:strCache>
                <c:ptCount val="1"/>
                <c:pt idx="0">
                  <c:v>Importance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Sheet2!$E$19:$E$25</c:f>
              <c:strCache>
                <c:ptCount val="7"/>
                <c:pt idx="0">
                  <c:v>Price Level Mapping</c:v>
                </c:pt>
                <c:pt idx="1">
                  <c:v>Open Table</c:v>
                </c:pt>
                <c:pt idx="2">
                  <c:v>Food Score</c:v>
                </c:pt>
                <c:pt idx="3">
                  <c:v>Service Score</c:v>
                </c:pt>
                <c:pt idx="4">
                  <c:v>Decor Score</c:v>
                </c:pt>
                <c:pt idx="5">
                  <c:v>Cuisine Type</c:v>
                </c:pt>
                <c:pt idx="6">
                  <c:v>Cost</c:v>
                </c:pt>
              </c:strCache>
            </c:strRef>
          </c:cat>
          <c:val>
            <c:numRef>
              <c:f>Sheet2!$F$19:$F$25</c:f>
              <c:numCache>
                <c:formatCode>0.00</c:formatCode>
                <c:ptCount val="7"/>
                <c:pt idx="0">
                  <c:v>8.9709999999999998E-3</c:v>
                </c:pt>
                <c:pt idx="1">
                  <c:v>1.1915E-2</c:v>
                </c:pt>
                <c:pt idx="2">
                  <c:v>3.3329999999999999E-2</c:v>
                </c:pt>
                <c:pt idx="3">
                  <c:v>4.5290999999999998E-2</c:v>
                </c:pt>
                <c:pt idx="4">
                  <c:v>5.0028999999999997E-2</c:v>
                </c:pt>
                <c:pt idx="5">
                  <c:v>6.8189E-2</c:v>
                </c:pt>
                <c:pt idx="6">
                  <c:v>0.78227400000000002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378603264"/>
        <c:axId val="378602480"/>
      </c:barChart>
      <c:catAx>
        <c:axId val="37860326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US" sz="1600"/>
                  <a:t>Featues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ea typeface="+mn-ea"/>
                  <a:cs typeface="Arial" panose="020B0604020202020204" pitchFamily="34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en-US"/>
          </a:p>
        </c:txPr>
        <c:crossAx val="378602480"/>
        <c:crosses val="autoZero"/>
        <c:auto val="1"/>
        <c:lblAlgn val="ctr"/>
        <c:lblOffset val="100"/>
        <c:noMultiLvlLbl val="0"/>
      </c:catAx>
      <c:valAx>
        <c:axId val="378602480"/>
        <c:scaling>
          <c:orientation val="minMax"/>
        </c:scaling>
        <c:delete val="1"/>
        <c:axPos val="b"/>
        <c:numFmt formatCode="0.00" sourceLinked="1"/>
        <c:majorTickMark val="out"/>
        <c:minorTickMark val="none"/>
        <c:tickLblPos val="nextTo"/>
        <c:crossAx val="378603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noFill/>
      <a:round/>
    </a:ln>
    <a:effectLst/>
  </c:spPr>
  <c:txPr>
    <a:bodyPr/>
    <a:lstStyle/>
    <a:p>
      <a:pPr>
        <a:defRPr>
          <a:latin typeface="Arial" panose="020B0604020202020204" pitchFamily="34" charset="0"/>
          <a:cs typeface="Arial" panose="020B0604020202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NUL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46050"/>
            <a:ext cx="403225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defTabSz="938213" eaLnBrk="0" hangingPunct="0">
              <a:lnSpc>
                <a:spcPct val="100000"/>
              </a:lnSpc>
              <a:spcBef>
                <a:spcPct val="50000"/>
              </a:spcBef>
              <a:buSzTx/>
              <a:buFontTx/>
              <a:buNone/>
              <a:defRPr sz="18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3181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64150" y="146050"/>
            <a:ext cx="4032250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algn="r" defTabSz="938213" eaLnBrk="0" hangingPunct="0">
              <a:lnSpc>
                <a:spcPct val="100000"/>
              </a:lnSpc>
              <a:spcBef>
                <a:spcPct val="50000"/>
              </a:spcBef>
              <a:buSzTx/>
              <a:buFontTx/>
              <a:buNone/>
              <a:defRPr sz="18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3181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589713"/>
            <a:ext cx="403225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defTabSz="938213" eaLnBrk="0" hangingPunct="0">
              <a:lnSpc>
                <a:spcPct val="100000"/>
              </a:lnSpc>
              <a:spcBef>
                <a:spcPct val="50000"/>
              </a:spcBef>
              <a:buSzTx/>
              <a:buFontTx/>
              <a:buNone/>
              <a:defRPr sz="18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3181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64150" y="6589713"/>
            <a:ext cx="4032250" cy="2746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r" defTabSz="938213" eaLnBrk="0" hangingPunct="0">
              <a:lnSpc>
                <a:spcPct val="100000"/>
              </a:lnSpc>
              <a:spcBef>
                <a:spcPct val="50000"/>
              </a:spcBef>
              <a:buSzTx/>
              <a:buFontTx/>
              <a:buNone/>
              <a:defRPr sz="1800">
                <a:cs typeface="+mn-cs"/>
              </a:defRPr>
            </a:lvl1pPr>
          </a:lstStyle>
          <a:p>
            <a:pPr>
              <a:defRPr/>
            </a:pPr>
            <a:fld id="{6B215677-9245-4C98-A6A3-43A0B8B9D2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5412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03225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1" tIns="46337" rIns="92671" bIns="46337" numCol="1" anchor="t" anchorCtr="0" compatLnSpc="1">
            <a:prstTxWarp prst="textNoShape">
              <a:avLst/>
            </a:prstTxWarp>
          </a:bodyPr>
          <a:lstStyle>
            <a:lvl1pPr defTabSz="909638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8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264150" y="0"/>
            <a:ext cx="403225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1" tIns="46337" rIns="92671" bIns="46337" numCol="1" anchor="t" anchorCtr="0" compatLnSpc="1">
            <a:prstTxWarp prst="textNoShape">
              <a:avLst/>
            </a:prstTxWarp>
          </a:bodyPr>
          <a:lstStyle>
            <a:lvl1pPr algn="r" defTabSz="909638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8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4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01950" y="533400"/>
            <a:ext cx="3505200" cy="26289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58888" y="3335338"/>
            <a:ext cx="6778625" cy="3141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1" tIns="46337" rIns="92671" bIns="4633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667500"/>
            <a:ext cx="403225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1" tIns="46337" rIns="92671" bIns="46337" numCol="1" anchor="b" anchorCtr="0" compatLnSpc="1">
            <a:prstTxWarp prst="textNoShape">
              <a:avLst/>
            </a:prstTxWarp>
          </a:bodyPr>
          <a:lstStyle>
            <a:lvl1pPr defTabSz="909638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800"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4150" y="6667500"/>
            <a:ext cx="403225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671" tIns="46337" rIns="92671" bIns="46337" numCol="1" anchor="b" anchorCtr="0" compatLnSpc="1">
            <a:prstTxWarp prst="textNoShape">
              <a:avLst/>
            </a:prstTxWarp>
          </a:bodyPr>
          <a:lstStyle>
            <a:lvl1pPr algn="r" defTabSz="909638" eaLnBrk="0" hangingPunct="0">
              <a:lnSpc>
                <a:spcPct val="100000"/>
              </a:lnSpc>
              <a:spcBef>
                <a:spcPct val="0"/>
              </a:spcBef>
              <a:buSzTx/>
              <a:buFontTx/>
              <a:buNone/>
              <a:defRPr sz="1800">
                <a:cs typeface="+mn-cs"/>
              </a:defRPr>
            </a:lvl1pPr>
          </a:lstStyle>
          <a:p>
            <a:pPr>
              <a:defRPr/>
            </a:pPr>
            <a:fld id="{EB65CF01-3C2D-4C69-A732-A9244301C1E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1976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86561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Normalized</a:t>
            </a:r>
            <a:r>
              <a:rPr lang="en-US" baseline="0" dirty="0" smtClean="0"/>
              <a:t> prices within cities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 now I’m at the point of picking a model, and this is slightly tricky data…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2640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Decision criterion is</a:t>
            </a:r>
            <a:r>
              <a:rPr lang="en-US" baseline="0" dirty="0" smtClean="0"/>
              <a:t> MSE – so the regression tree is making these splits to try to reduce the distance from the mean – its try to group the restaurants with very similar star values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0536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18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rfg</a:t>
            </a:r>
            <a:r>
              <a:rPr lang="en-US" dirty="0" smtClean="0"/>
              <a:t> = </a:t>
            </a:r>
            <a:r>
              <a:rPr lang="en-US" dirty="0" err="1" smtClean="0"/>
              <a:t>RandomForestRegressor</a:t>
            </a:r>
            <a:r>
              <a:rPr lang="en-US" dirty="0" smtClean="0"/>
              <a:t>(100, </a:t>
            </a:r>
            <a:r>
              <a:rPr lang="en-US" dirty="0" err="1" smtClean="0"/>
              <a:t>max_depth</a:t>
            </a:r>
            <a:r>
              <a:rPr lang="en-US" dirty="0" smtClean="0"/>
              <a:t>=8)</a:t>
            </a:r>
          </a:p>
          <a:p>
            <a:endParaRPr lang="en-US" dirty="0" smtClean="0"/>
          </a:p>
          <a:p>
            <a:r>
              <a:rPr lang="en-US" dirty="0" smtClean="0"/>
              <a:t>Cost</a:t>
            </a:r>
            <a:r>
              <a:rPr lang="en-US" baseline="0" dirty="0" smtClean="0"/>
              <a:t> is normalized, cutoff is 4.2 food score for restaurants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67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9187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sz="1200" baseline="0" dirty="0" smtClean="0"/>
              <a:t>Raw data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3606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sz="1200" dirty="0" smtClean="0"/>
              <a:t>Why Zagat?</a:t>
            </a:r>
          </a:p>
          <a:p>
            <a:pPr marL="171450" indent="-171450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200" dirty="0" smtClean="0"/>
              <a:t>Most Michelin restaurants are Zagat-rated </a:t>
            </a:r>
          </a:p>
          <a:p>
            <a:pPr marL="171450" indent="-171450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200" dirty="0" smtClean="0"/>
              <a:t>There are 3 US</a:t>
            </a:r>
            <a:r>
              <a:rPr lang="en-US" sz="1200" baseline="0" dirty="0" smtClean="0"/>
              <a:t> cities with Michelin stars – NYC, SF and Chicago. </a:t>
            </a:r>
            <a:r>
              <a:rPr lang="en-US" sz="1200" dirty="0" smtClean="0"/>
              <a:t>Zagat ratings exist in all three and in DC</a:t>
            </a:r>
          </a:p>
          <a:p>
            <a:pPr marL="171450" indent="-171450" eaLnBrk="1" hangingPunct="1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en-US" sz="1200" dirty="0" smtClean="0"/>
              <a:t>I wanted to use something different than Yelp</a:t>
            </a:r>
          </a:p>
          <a:p>
            <a:pPr marL="0" indent="0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1200" dirty="0" smtClean="0"/>
          </a:p>
          <a:p>
            <a:pPr marL="0" indent="0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sz="1200" dirty="0" smtClean="0"/>
              <a:t>How?</a:t>
            </a:r>
            <a:r>
              <a:rPr lang="en-US" sz="1200" baseline="0" dirty="0" smtClean="0"/>
              <a:t> </a:t>
            </a:r>
            <a:r>
              <a:rPr lang="en-US" sz="1200" baseline="0" dirty="0" err="1" smtClean="0"/>
              <a:t>Webscraping</a:t>
            </a:r>
            <a:r>
              <a:rPr lang="en-US" sz="1200" baseline="0" dirty="0" smtClean="0"/>
              <a:t>. I built a scraper to iterate through all these pages and pull restaurant data. I got data on over 2500 restaurants in NYC, 2000 in SF, and 1300 in Chicago.</a:t>
            </a:r>
          </a:p>
          <a:p>
            <a:pPr marL="0" indent="0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sz="1200" baseline="0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0673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 started with</a:t>
            </a:r>
            <a:r>
              <a:rPr lang="en-US" baseline="0" dirty="0" smtClean="0"/>
              <a:t> exploratory analysis to inform my modeling. Here’s something I noticed about the Zagat food ratings…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166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As you can see,</a:t>
            </a:r>
            <a:r>
              <a:rPr lang="en-US" baseline="0" dirty="0" smtClean="0"/>
              <a:t> almost all Michelin restaurants included here have Zagat food scores over that 4.2 cutoff point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Because of this, I actually omitted all of the restaurants with a food rating below 4.2 in my modeling.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32407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10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181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So,</a:t>
            </a:r>
            <a:r>
              <a:rPr lang="en-US" baseline="0" dirty="0" smtClean="0"/>
              <a:t> knowing that price is going to be important for a model in figuring out probability of being a Michelin restaurant… you have to think about different prices in different cities.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4500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2513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smtClean="0"/>
              <a:t>Normalized</a:t>
            </a:r>
            <a:r>
              <a:rPr lang="en-US" baseline="0" dirty="0" smtClean="0"/>
              <a:t> prices within cities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So now I’m at the point of picking a model.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65CF01-3C2D-4C69-A732-A9244301C1E4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07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>
            <a:spLocks noChangeArrowheads="1"/>
          </p:cNvSpPr>
          <p:nvPr/>
        </p:nvSpPr>
        <p:spPr bwMode="gray">
          <a:xfrm>
            <a:off x="585788" y="774700"/>
            <a:ext cx="7972425" cy="4795838"/>
          </a:xfrm>
          <a:prstGeom prst="rect">
            <a:avLst/>
          </a:prstGeom>
          <a:solidFill>
            <a:schemeClr val="bg1"/>
          </a:solidFill>
          <a:ln w="12700" algn="ctr">
            <a:solidFill>
              <a:schemeClr val="accent1"/>
            </a:solidFill>
            <a:miter lim="800000"/>
            <a:headEnd/>
            <a:tailEnd/>
          </a:ln>
          <a:effectLst/>
        </p:spPr>
        <p:txBody>
          <a:bodyPr lIns="90000" tIns="90000" rIns="90000" bIns="90000" anchor="ctr"/>
          <a:lstStyle/>
          <a:p>
            <a:pPr marL="119063" indent="-119063" eaLnBrk="0" hangingPunct="0">
              <a:spcBef>
                <a:spcPct val="50000"/>
              </a:spcBef>
              <a:defRPr/>
            </a:pPr>
            <a:endParaRPr lang="en-GB" b="1">
              <a:cs typeface="+mn-cs"/>
            </a:endParaRPr>
          </a:p>
        </p:txBody>
      </p:sp>
      <p:pic>
        <p:nvPicPr>
          <p:cNvPr id="5" name="Picture 5" descr="LLP logo with big space copy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995" t="1778" b="59770"/>
          <a:stretch>
            <a:fillRect/>
          </a:stretch>
        </p:blipFill>
        <p:spPr bwMode="gray">
          <a:xfrm>
            <a:off x="895350" y="6026150"/>
            <a:ext cx="1444625" cy="274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 Box 9"/>
          <p:cNvSpPr txBox="1">
            <a:spLocks noChangeArrowheads="1"/>
          </p:cNvSpPr>
          <p:nvPr/>
        </p:nvSpPr>
        <p:spPr bwMode="gray">
          <a:xfrm>
            <a:off x="892175" y="4756150"/>
            <a:ext cx="1585913" cy="201613"/>
          </a:xfrm>
          <a:prstGeom prst="rect">
            <a:avLst/>
          </a:prstGeom>
          <a:noFill/>
          <a:ln w="12700" cap="rnd" algn="ctr">
            <a:noFill/>
            <a:miter lim="800000"/>
            <a:headEnd/>
            <a:tailEnd/>
          </a:ln>
          <a:effectLst/>
        </p:spPr>
        <p:txBody>
          <a:bodyPr wrap="none" lIns="0" tIns="0" rIns="0" bIns="0">
            <a:spAutoFit/>
          </a:bodyPr>
          <a:lstStyle/>
          <a:p>
            <a:pPr eaLnBrk="0" hangingPunct="0">
              <a:lnSpc>
                <a:spcPct val="110000"/>
              </a:lnSpc>
              <a:defRPr/>
            </a:pPr>
            <a:r>
              <a:rPr lang="en-GB" sz="1200">
                <a:cs typeface="+mn-cs"/>
              </a:rPr>
              <a:t>Deloitte Consulting LLP</a:t>
            </a:r>
          </a:p>
        </p:txBody>
      </p:sp>
      <p:sp>
        <p:nvSpPr>
          <p:cNvPr id="3700739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892175" y="2581275"/>
            <a:ext cx="6581775" cy="549275"/>
          </a:xfrm>
        </p:spPr>
        <p:txBody>
          <a:bodyPr/>
          <a:lstStyle>
            <a:lvl1pPr>
              <a:lnSpc>
                <a:spcPts val="2200"/>
              </a:lnSpc>
              <a:spcBef>
                <a:spcPct val="100000"/>
              </a:spcBef>
              <a:buClr>
                <a:schemeClr val="tx2"/>
              </a:buClr>
              <a:buSzPct val="85000"/>
              <a:buFont typeface="Wingdings" pitchFamily="2" charset="2"/>
              <a:buNone/>
              <a:defRPr sz="1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700740" name="Rectangle 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892175" y="3402013"/>
            <a:ext cx="6583363" cy="439737"/>
          </a:xfrm>
          <a:ln/>
        </p:spPr>
        <p:txBody>
          <a:bodyPr/>
          <a:lstStyle>
            <a:lvl1pPr>
              <a:lnSpc>
                <a:spcPts val="1600"/>
              </a:lnSpc>
              <a:spcBef>
                <a:spcPct val="15000"/>
              </a:spcBef>
              <a:buClrTx/>
              <a:buNone/>
              <a:defRPr sz="1400" b="1"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es - 3x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3255264" y="1399032"/>
            <a:ext cx="2606040" cy="489204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93192" y="1399032"/>
            <a:ext cx="2606040" cy="489204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6126480" y="1399032"/>
            <a:ext cx="2606040" cy="489204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es -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93192" y="1399032"/>
            <a:ext cx="4014216" cy="2057400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4736592" y="1399032"/>
            <a:ext cx="4014216" cy="2057400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393192" y="4041648"/>
            <a:ext cx="4005072" cy="2057400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4736592" y="4041648"/>
            <a:ext cx="4005072" cy="2057400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es - 3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93192" y="1399032"/>
            <a:ext cx="2606040" cy="2249424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3255264" y="1399032"/>
            <a:ext cx="2606040" cy="2249424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22"/>
          </p:nvPr>
        </p:nvSpPr>
        <p:spPr>
          <a:xfrm>
            <a:off x="6126480" y="1399032"/>
            <a:ext cx="2606040" cy="2249424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393192" y="4041839"/>
            <a:ext cx="2606040" cy="2249424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3255264" y="4041839"/>
            <a:ext cx="2606040" cy="2249424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6126480" y="4041839"/>
            <a:ext cx="2606040" cy="2249424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jor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66544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2066544" y="250545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21"/>
          </p:nvPr>
        </p:nvSpPr>
        <p:spPr>
          <a:xfrm>
            <a:off x="2066544" y="3858768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22"/>
          </p:nvPr>
        </p:nvSpPr>
        <p:spPr>
          <a:xfrm>
            <a:off x="2066544" y="520293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3"/>
          </p:nvPr>
        </p:nvSpPr>
        <p:spPr>
          <a:xfrm>
            <a:off x="5577840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24"/>
          </p:nvPr>
        </p:nvSpPr>
        <p:spPr>
          <a:xfrm>
            <a:off x="5577840" y="250545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25"/>
          </p:nvPr>
        </p:nvSpPr>
        <p:spPr>
          <a:xfrm>
            <a:off x="5577840" y="3858768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4"/>
          <p:cNvSpPr>
            <a:spLocks noGrp="1"/>
          </p:cNvSpPr>
          <p:nvPr>
            <p:ph type="body" sz="quarter" idx="26"/>
          </p:nvPr>
        </p:nvSpPr>
        <p:spPr>
          <a:xfrm>
            <a:off x="5577840" y="520293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points - 5 points 2 columns/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795528" y="1289304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4965192" y="1289304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795528" y="2368296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4965192" y="2368296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21"/>
          </p:nvPr>
        </p:nvSpPr>
        <p:spPr>
          <a:xfrm>
            <a:off x="795528" y="3456432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795528" y="4535424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8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795528" y="5614416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27"/>
          </p:nvPr>
        </p:nvSpPr>
        <p:spPr>
          <a:xfrm>
            <a:off x="4965192" y="3456432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4" name="Text Placeholder 15"/>
          <p:cNvSpPr>
            <a:spLocks noGrp="1"/>
          </p:cNvSpPr>
          <p:nvPr>
            <p:ph type="body" sz="quarter" idx="29"/>
          </p:nvPr>
        </p:nvSpPr>
        <p:spPr>
          <a:xfrm>
            <a:off x="4965192" y="4535424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7" name="Text Placeholder 15"/>
          <p:cNvSpPr>
            <a:spLocks noGrp="1"/>
          </p:cNvSpPr>
          <p:nvPr>
            <p:ph type="body" sz="quarter" idx="31"/>
          </p:nvPr>
        </p:nvSpPr>
        <p:spPr>
          <a:xfrm>
            <a:off x="4965192" y="5614416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# points - 5 points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795528" y="1289304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5138928" y="1289304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795528" y="2368296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5138928" y="2368296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21"/>
          </p:nvPr>
        </p:nvSpPr>
        <p:spPr>
          <a:xfrm>
            <a:off x="795528" y="3456432"/>
            <a:ext cx="3611880" cy="74980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outlined in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2496312" y="1243584"/>
            <a:ext cx="2048256" cy="2103120"/>
          </a:xfr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73152" tIns="182880" rIns="73152" bIns="73152"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93192" y="1243584"/>
            <a:ext cx="2048256" cy="2103120"/>
          </a:xfr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73152" tIns="182880" rIns="73152" bIns="73152"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4599432" y="1243584"/>
            <a:ext cx="2048256" cy="2103120"/>
          </a:xfr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73152" tIns="182880" rIns="73152" bIns="73152"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6702552" y="1243584"/>
            <a:ext cx="2048256" cy="2103120"/>
          </a:xfrm>
          <a:solidFill>
            <a:srgbClr val="FFFFFF"/>
          </a:solidFill>
          <a:ln w="12700">
            <a:solidFill>
              <a:schemeClr val="accent1"/>
            </a:solidFill>
          </a:ln>
        </p:spPr>
        <p:txBody>
          <a:bodyPr lIns="73152" tIns="182880" rIns="73152" bIns="73152"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evrons with text boxes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93192" y="1828800"/>
            <a:ext cx="2039112" cy="1591056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2432304" y="1828800"/>
            <a:ext cx="2039112" cy="1591056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2" name="Text Placeholder 15"/>
          <p:cNvSpPr>
            <a:spLocks noGrp="1"/>
          </p:cNvSpPr>
          <p:nvPr>
            <p:ph type="body" sz="quarter" idx="22"/>
          </p:nvPr>
        </p:nvSpPr>
        <p:spPr>
          <a:xfrm>
            <a:off x="4462272" y="1828800"/>
            <a:ext cx="2039112" cy="1591056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393192" y="4709160"/>
            <a:ext cx="4005072" cy="1591056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4736592" y="4709160"/>
            <a:ext cx="4005072" cy="1591056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6501384" y="1828800"/>
            <a:ext cx="2039112" cy="1591056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4736592" y="1399032"/>
            <a:ext cx="4005072" cy="225856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4736592" y="4041648"/>
            <a:ext cx="4005072" cy="225856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ief Prefator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 userDrawn="1"/>
        </p:nvSpPr>
        <p:spPr bwMode="gray">
          <a:xfrm>
            <a:off x="1741488" y="2365375"/>
            <a:ext cx="5634037" cy="2487613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lIns="0" tIns="73152" rIns="0" bIns="73152"/>
          <a:lstStyle/>
          <a:p>
            <a:pPr>
              <a:lnSpc>
                <a:spcPct val="106000"/>
              </a:lnSpc>
              <a:spcBef>
                <a:spcPct val="800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/>
            </a:pPr>
            <a:endParaRPr lang="en-US" b="1" dirty="0">
              <a:cs typeface="+mn-cs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1746504" y="2368296"/>
            <a:ext cx="5632704" cy="2487168"/>
          </a:xfrm>
        </p:spPr>
        <p:txBody>
          <a:bodyPr tIns="73152" bIns="73152"/>
          <a:lstStyle>
            <a:lvl1pPr eaLnBrk="1" hangingPunct="1">
              <a:spcBef>
                <a:spcPct val="800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/>
            </a:lvl1pPr>
            <a:lvl5pPr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- 3/slid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393192" y="4270248"/>
            <a:ext cx="2633472" cy="202996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5" name="Text Placeholder 15"/>
          <p:cNvSpPr>
            <a:spLocks noGrp="1"/>
          </p:cNvSpPr>
          <p:nvPr>
            <p:ph type="body" sz="quarter" idx="19"/>
          </p:nvPr>
        </p:nvSpPr>
        <p:spPr>
          <a:xfrm>
            <a:off x="3259836" y="4270248"/>
            <a:ext cx="2633472" cy="202996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0"/>
          </p:nvPr>
        </p:nvSpPr>
        <p:spPr>
          <a:xfrm>
            <a:off x="6126480" y="4270248"/>
            <a:ext cx="2633472" cy="202996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s - 2/slide with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393192" y="4864608"/>
            <a:ext cx="4005072" cy="1088136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20"/>
          </p:nvPr>
        </p:nvSpPr>
        <p:spPr>
          <a:xfrm>
            <a:off x="4736592" y="4864608"/>
            <a:ext cx="4005072" cy="1088136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antt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393192" y="1709928"/>
            <a:ext cx="3035808" cy="4434840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chelangelo (top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393192" y="2898648"/>
            <a:ext cx="4014216" cy="3392424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4736592" y="2898648"/>
            <a:ext cx="4014216" cy="3392424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chelangelo (lef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4736592" y="1152144"/>
            <a:ext cx="4014216" cy="513892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s -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393192" y="2697480"/>
            <a:ext cx="4005072" cy="3346704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4736592" y="2697480"/>
            <a:ext cx="4005072" cy="3346704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1444752" y="1399032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1" i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26"/>
          </p:nvPr>
        </p:nvSpPr>
        <p:spPr>
          <a:xfrm>
            <a:off x="5788152" y="1399032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1" i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s -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23"/>
          </p:nvPr>
        </p:nvSpPr>
        <p:spPr>
          <a:xfrm>
            <a:off x="393192" y="2697480"/>
            <a:ext cx="4005072" cy="102412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4" name="Text Placeholder 15"/>
          <p:cNvSpPr>
            <a:spLocks noGrp="1"/>
          </p:cNvSpPr>
          <p:nvPr>
            <p:ph type="body" sz="quarter" idx="24"/>
          </p:nvPr>
        </p:nvSpPr>
        <p:spPr>
          <a:xfrm>
            <a:off x="4736592" y="2697480"/>
            <a:ext cx="4005072" cy="1024128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1444752" y="1399032"/>
            <a:ext cx="2944368" cy="432426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 i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26"/>
          </p:nvPr>
        </p:nvSpPr>
        <p:spPr>
          <a:xfrm>
            <a:off x="5788152" y="1399032"/>
            <a:ext cx="2944368" cy="432426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 i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29"/>
          </p:nvPr>
        </p:nvSpPr>
        <p:spPr>
          <a:xfrm>
            <a:off x="393192" y="5202936"/>
            <a:ext cx="4005072" cy="1024128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30"/>
          </p:nvPr>
        </p:nvSpPr>
        <p:spPr>
          <a:xfrm>
            <a:off x="4736592" y="5202936"/>
            <a:ext cx="4005072" cy="1024128"/>
          </a:xfrm>
        </p:spPr>
        <p:txBody>
          <a:bodyPr/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33"/>
          </p:nvPr>
        </p:nvSpPr>
        <p:spPr>
          <a:xfrm>
            <a:off x="1444752" y="3904488"/>
            <a:ext cx="2944368" cy="432426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 i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34"/>
          </p:nvPr>
        </p:nvSpPr>
        <p:spPr>
          <a:xfrm>
            <a:off x="5788152" y="3904488"/>
            <a:ext cx="2944368" cy="432426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b="1" i="1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s -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25"/>
          </p:nvPr>
        </p:nvSpPr>
        <p:spPr>
          <a:xfrm>
            <a:off x="1344168" y="1097280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26"/>
          </p:nvPr>
        </p:nvSpPr>
        <p:spPr>
          <a:xfrm>
            <a:off x="5669280" y="1097280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2" name="Text Placeholder 15"/>
          <p:cNvSpPr>
            <a:spLocks noGrp="1"/>
          </p:cNvSpPr>
          <p:nvPr>
            <p:ph type="body" sz="quarter" idx="33"/>
          </p:nvPr>
        </p:nvSpPr>
        <p:spPr>
          <a:xfrm>
            <a:off x="1344168" y="2414016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3" name="Text Placeholder 15"/>
          <p:cNvSpPr>
            <a:spLocks noGrp="1"/>
          </p:cNvSpPr>
          <p:nvPr>
            <p:ph type="body" sz="quarter" idx="34"/>
          </p:nvPr>
        </p:nvSpPr>
        <p:spPr>
          <a:xfrm>
            <a:off x="5678424" y="2414016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6" name="Text Placeholder 15"/>
          <p:cNvSpPr>
            <a:spLocks noGrp="1"/>
          </p:cNvSpPr>
          <p:nvPr>
            <p:ph type="body" sz="quarter" idx="37"/>
          </p:nvPr>
        </p:nvSpPr>
        <p:spPr>
          <a:xfrm>
            <a:off x="1344168" y="3739896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7" name="Text Placeholder 15"/>
          <p:cNvSpPr>
            <a:spLocks noGrp="1"/>
          </p:cNvSpPr>
          <p:nvPr>
            <p:ph type="body" sz="quarter" idx="38"/>
          </p:nvPr>
        </p:nvSpPr>
        <p:spPr>
          <a:xfrm>
            <a:off x="5788152" y="3739896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0" name="Text Placeholder 15"/>
          <p:cNvSpPr>
            <a:spLocks noGrp="1"/>
          </p:cNvSpPr>
          <p:nvPr>
            <p:ph type="body" sz="quarter" idx="41"/>
          </p:nvPr>
        </p:nvSpPr>
        <p:spPr>
          <a:xfrm>
            <a:off x="1344168" y="5056632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31" name="Text Placeholder 15"/>
          <p:cNvSpPr>
            <a:spLocks noGrp="1"/>
          </p:cNvSpPr>
          <p:nvPr>
            <p:ph type="body" sz="quarter" idx="42"/>
          </p:nvPr>
        </p:nvSpPr>
        <p:spPr>
          <a:xfrm>
            <a:off x="5678424" y="5056632"/>
            <a:ext cx="2944368" cy="496033"/>
          </a:xfrm>
        </p:spPr>
        <p:txBody>
          <a:bodyPr lIns="54864" tIns="54864" rIns="54864" bIns="54864">
            <a:spAutoFit/>
          </a:bodyPr>
          <a:lstStyle>
            <a:lvl1pPr marL="0" indent="0">
              <a:lnSpc>
                <a:spcPct val="110000"/>
              </a:lnSpc>
              <a:spcBef>
                <a:spcPts val="132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lifications - 2x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93192" y="1399032"/>
            <a:ext cx="4014216" cy="2203704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9" name="Text Placeholder 15"/>
          <p:cNvSpPr>
            <a:spLocks noGrp="1"/>
          </p:cNvSpPr>
          <p:nvPr>
            <p:ph type="body" sz="quarter" idx="15"/>
          </p:nvPr>
        </p:nvSpPr>
        <p:spPr>
          <a:xfrm>
            <a:off x="4736592" y="1399032"/>
            <a:ext cx="4014216" cy="2203704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0" name="Text Placeholder 15"/>
          <p:cNvSpPr>
            <a:spLocks noGrp="1"/>
          </p:cNvSpPr>
          <p:nvPr>
            <p:ph type="body" sz="quarter" idx="16"/>
          </p:nvPr>
        </p:nvSpPr>
        <p:spPr>
          <a:xfrm>
            <a:off x="393192" y="4041648"/>
            <a:ext cx="4014216" cy="2203704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1" name="Text Placeholder 15"/>
          <p:cNvSpPr>
            <a:spLocks noGrp="1"/>
          </p:cNvSpPr>
          <p:nvPr>
            <p:ph type="body" sz="quarter" idx="17"/>
          </p:nvPr>
        </p:nvSpPr>
        <p:spPr>
          <a:xfrm>
            <a:off x="4736592" y="4041648"/>
            <a:ext cx="4014216" cy="2203704"/>
          </a:xfrm>
        </p:spPr>
        <p:txBody>
          <a:bodyPr/>
          <a:lstStyle>
            <a:lvl1pPr marL="0" indent="0">
              <a:lnSpc>
                <a:spcPct val="106000"/>
              </a:lnSpc>
              <a:spcBef>
                <a:spcPts val="1056"/>
              </a:spcBef>
              <a:buNone/>
              <a:defRPr b="0"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onger Introductory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 userDrawn="1"/>
        </p:nvSpPr>
        <p:spPr bwMode="gray">
          <a:xfrm>
            <a:off x="392113" y="1154113"/>
            <a:ext cx="4014787" cy="513556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>
              <a:lnSpc>
                <a:spcPct val="106000"/>
              </a:lnSpc>
              <a:spcBef>
                <a:spcPct val="800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/>
            </a:pPr>
            <a:endParaRPr lang="en-US" sz="1000" dirty="0">
              <a:cs typeface="+mn-cs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393192" y="1152144"/>
            <a:ext cx="4014216" cy="51389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4736592" y="1152144"/>
            <a:ext cx="4014216" cy="51389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7"/>
          <p:cNvSpPr txBox="1">
            <a:spLocks/>
          </p:cNvSpPr>
          <p:nvPr userDrawn="1"/>
        </p:nvSpPr>
        <p:spPr>
          <a:xfrm>
            <a:off x="792163" y="1177925"/>
            <a:ext cx="4005262" cy="1023938"/>
          </a:xfrm>
          <a:prstGeom prst="rect">
            <a:avLst/>
          </a:prstGeom>
        </p:spPr>
        <p:txBody>
          <a:bodyPr/>
          <a:lstStyle/>
          <a:p>
            <a:pPr marL="169863" lvl="1" indent="-168275">
              <a:lnSpc>
                <a:spcPct val="106000"/>
              </a:lnSpc>
              <a:spcBef>
                <a:spcPct val="80000"/>
              </a:spcBef>
              <a:buClr>
                <a:srgbClr val="000000"/>
              </a:buClr>
              <a:buFont typeface="Wingdings 2" pitchFamily="18" charset="2"/>
              <a:buChar char="¡"/>
              <a:defRPr/>
            </a:pPr>
            <a:r>
              <a:rPr lang="en-US" dirty="0">
                <a:solidFill>
                  <a:srgbClr val="000000"/>
                </a:solidFill>
                <a:latin typeface="Arial"/>
              </a:rPr>
              <a:t>Bullet</a:t>
            </a:r>
            <a:endParaRPr lang="en-US" dirty="0">
              <a:solidFill>
                <a:srgbClr val="000000"/>
              </a:solidFill>
              <a:latin typeface="Arial"/>
              <a:cs typeface="+mn-cs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jor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66544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2066544" y="250545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21"/>
          </p:nvPr>
        </p:nvSpPr>
        <p:spPr>
          <a:xfrm>
            <a:off x="2066544" y="3858768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8" name="Text Placeholder 14"/>
          <p:cNvSpPr>
            <a:spLocks noGrp="1"/>
          </p:cNvSpPr>
          <p:nvPr>
            <p:ph type="body" sz="quarter" idx="22"/>
          </p:nvPr>
        </p:nvSpPr>
        <p:spPr>
          <a:xfrm>
            <a:off x="2066544" y="520293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3"/>
          </p:nvPr>
        </p:nvSpPr>
        <p:spPr>
          <a:xfrm>
            <a:off x="5577840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24"/>
          </p:nvPr>
        </p:nvSpPr>
        <p:spPr>
          <a:xfrm>
            <a:off x="5577840" y="250545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25"/>
          </p:nvPr>
        </p:nvSpPr>
        <p:spPr>
          <a:xfrm>
            <a:off x="5577840" y="3858768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4" name="Text Placeholder 14"/>
          <p:cNvSpPr>
            <a:spLocks noGrp="1"/>
          </p:cNvSpPr>
          <p:nvPr>
            <p:ph type="body" sz="quarter" idx="26"/>
          </p:nvPr>
        </p:nvSpPr>
        <p:spPr>
          <a:xfrm>
            <a:off x="5577840" y="520293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jor Points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66544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2066544" y="250545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21"/>
          </p:nvPr>
        </p:nvSpPr>
        <p:spPr>
          <a:xfrm>
            <a:off x="2066544" y="3858768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3"/>
          </p:nvPr>
        </p:nvSpPr>
        <p:spPr>
          <a:xfrm>
            <a:off x="5577840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24"/>
          </p:nvPr>
        </p:nvSpPr>
        <p:spPr>
          <a:xfrm>
            <a:off x="5577840" y="250545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Text Placeholder 14"/>
          <p:cNvSpPr>
            <a:spLocks noGrp="1"/>
          </p:cNvSpPr>
          <p:nvPr>
            <p:ph type="body" sz="quarter" idx="25"/>
          </p:nvPr>
        </p:nvSpPr>
        <p:spPr>
          <a:xfrm>
            <a:off x="5577840" y="3858768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Major Points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66544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2066544" y="250545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3"/>
          </p:nvPr>
        </p:nvSpPr>
        <p:spPr>
          <a:xfrm>
            <a:off x="5577840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14"/>
          <p:cNvSpPr>
            <a:spLocks noGrp="1"/>
          </p:cNvSpPr>
          <p:nvPr>
            <p:ph type="body" sz="quarter" idx="24"/>
          </p:nvPr>
        </p:nvSpPr>
        <p:spPr>
          <a:xfrm>
            <a:off x="5577840" y="2505456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Major Point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66544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1" name="Text Placeholder 14"/>
          <p:cNvSpPr>
            <a:spLocks noGrp="1"/>
          </p:cNvSpPr>
          <p:nvPr>
            <p:ph type="body" sz="quarter" idx="23"/>
          </p:nvPr>
        </p:nvSpPr>
        <p:spPr>
          <a:xfrm>
            <a:off x="5577840" y="1152144"/>
            <a:ext cx="3172968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Major Points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45278" y="1144470"/>
            <a:ext cx="6684264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2045278" y="2479494"/>
            <a:ext cx="6684264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Major Points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45278" y="1144470"/>
            <a:ext cx="6684264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2045278" y="2479494"/>
            <a:ext cx="6684264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14"/>
          <p:cNvSpPr>
            <a:spLocks noGrp="1"/>
          </p:cNvSpPr>
          <p:nvPr>
            <p:ph type="body" sz="quarter" idx="21"/>
          </p:nvPr>
        </p:nvSpPr>
        <p:spPr>
          <a:xfrm>
            <a:off x="2045278" y="3814518"/>
            <a:ext cx="6684264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Major Points-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9"/>
          </p:nvPr>
        </p:nvSpPr>
        <p:spPr>
          <a:xfrm>
            <a:off x="2045278" y="1144470"/>
            <a:ext cx="6684264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20"/>
          </p:nvPr>
        </p:nvSpPr>
        <p:spPr>
          <a:xfrm>
            <a:off x="2045278" y="2479494"/>
            <a:ext cx="6684264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14"/>
          <p:cNvSpPr>
            <a:spLocks noGrp="1"/>
          </p:cNvSpPr>
          <p:nvPr>
            <p:ph type="body" sz="quarter" idx="21"/>
          </p:nvPr>
        </p:nvSpPr>
        <p:spPr>
          <a:xfrm>
            <a:off x="2045278" y="3814518"/>
            <a:ext cx="6684264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 Placeholder 14"/>
          <p:cNvSpPr>
            <a:spLocks noGrp="1"/>
          </p:cNvSpPr>
          <p:nvPr>
            <p:ph type="body" sz="quarter" idx="22"/>
          </p:nvPr>
        </p:nvSpPr>
        <p:spPr>
          <a:xfrm>
            <a:off x="2048822" y="5158686"/>
            <a:ext cx="6684264" cy="1088136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35"/>
          <p:cNvSpPr>
            <a:spLocks noChangeShapeType="1"/>
          </p:cNvSpPr>
          <p:nvPr userDrawn="1"/>
        </p:nvSpPr>
        <p:spPr bwMode="gray">
          <a:xfrm>
            <a:off x="392113" y="806450"/>
            <a:ext cx="8355012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lnSpc>
                <a:spcPct val="106000"/>
              </a:lnSpc>
              <a:spcBef>
                <a:spcPct val="50000"/>
              </a:spcBef>
              <a:buSzPct val="100000"/>
              <a:buFont typeface="Wingdings 2" pitchFamily="18" charset="2"/>
              <a:buNone/>
              <a:defRPr/>
            </a:pPr>
            <a:endParaRPr lang="en-US"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3192" y="514350"/>
            <a:ext cx="8345487" cy="2587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393192" y="1152144"/>
            <a:ext cx="4014216" cy="5138928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  <a:lvl2pPr>
              <a:defRPr/>
            </a:lvl2pPr>
            <a:lvl3pPr>
              <a:buNone/>
              <a:defRPr/>
            </a:lvl3pPr>
            <a:lvl4pPr>
              <a:defRPr/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art Open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 userDrawn="1"/>
        </p:nvSpPr>
        <p:spPr bwMode="gray">
          <a:xfrm>
            <a:off x="1741488" y="2365375"/>
            <a:ext cx="5634037" cy="2487613"/>
          </a:xfrm>
          <a:prstGeom prst="rect">
            <a:avLst/>
          </a:prstGeom>
          <a:noFill/>
          <a:ln w="19050" algn="ctr">
            <a:noFill/>
            <a:miter lim="800000"/>
            <a:headEnd/>
            <a:tailEnd/>
          </a:ln>
        </p:spPr>
        <p:txBody>
          <a:bodyPr lIns="0" tIns="73152" rIns="0" bIns="73152"/>
          <a:lstStyle/>
          <a:p>
            <a:pPr>
              <a:lnSpc>
                <a:spcPct val="106000"/>
              </a:lnSpc>
              <a:spcBef>
                <a:spcPct val="800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/>
            </a:pPr>
            <a:endParaRPr lang="en-US" b="1" dirty="0">
              <a:cs typeface="+mn-cs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gray">
          <a:xfrm>
            <a:off x="2478088" y="2136775"/>
            <a:ext cx="4167187" cy="228600"/>
          </a:xfrm>
          <a:prstGeom prst="rect">
            <a:avLst/>
          </a:prstGeom>
          <a:solidFill>
            <a:schemeClr val="bg1"/>
          </a:solidFill>
          <a:ln w="12700" cap="rnd" algn="ctr">
            <a:noFill/>
            <a:miter lim="800000"/>
            <a:headEnd/>
            <a:tailEnd/>
          </a:ln>
        </p:spPr>
        <p:txBody>
          <a:bodyPr wrap="none" lIns="72000" tIns="0" rIns="72000" bIns="0" anchor="b" anchorCtr="1"/>
          <a:lstStyle/>
          <a:p>
            <a:pPr algn="ctr" eaLnBrk="0" hangingPunct="0">
              <a:lnSpc>
                <a:spcPct val="106000"/>
              </a:lnSpc>
              <a:defRPr/>
            </a:pPr>
            <a:endParaRPr lang="en-US" sz="1400" b="1" dirty="0">
              <a:cs typeface="+mn-cs"/>
            </a:endParaRPr>
          </a:p>
        </p:txBody>
      </p:sp>
      <p:sp>
        <p:nvSpPr>
          <p:cNvPr id="5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2889504" y="3081528"/>
            <a:ext cx="3346704" cy="256032"/>
          </a:xfrm>
          <a:solidFill>
            <a:schemeClr val="bg1"/>
          </a:solidFill>
        </p:spPr>
        <p:txBody>
          <a:bodyPr lIns="73152" rIns="73152" anchor="ctr" anchorCtr="1"/>
          <a:lstStyle>
            <a:lvl1pPr>
              <a:buNone/>
              <a:defRPr sz="1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>
            <a:spLocks noChangeArrowheads="1"/>
          </p:cNvSpPr>
          <p:nvPr userDrawn="1"/>
        </p:nvSpPr>
        <p:spPr bwMode="gray">
          <a:xfrm>
            <a:off x="392113" y="1154113"/>
            <a:ext cx="4014787" cy="513556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>
              <a:lnSpc>
                <a:spcPct val="106000"/>
              </a:lnSpc>
              <a:spcBef>
                <a:spcPct val="800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/>
            </a:pPr>
            <a:endParaRPr lang="en-US" sz="1000" dirty="0">
              <a:cs typeface="+mn-cs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393192" y="1152144"/>
            <a:ext cx="4014216" cy="5138928"/>
          </a:xfrm>
        </p:spPr>
        <p:txBody>
          <a:bodyPr/>
          <a:lstStyle>
            <a:lvl1pPr>
              <a:buFont typeface="Arial" pitchFamily="34" charset="0"/>
              <a:buNone/>
              <a:defRPr/>
            </a:lvl1pPr>
            <a:lvl2pPr>
              <a:defRPr/>
            </a:lvl2pPr>
            <a:lvl3pPr>
              <a:buNone/>
              <a:defRPr/>
            </a:lvl3pPr>
            <a:lvl4pPr>
              <a:defRPr/>
            </a:lvl4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4736592" y="1152144"/>
            <a:ext cx="4014216" cy="5138928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393192" y="256032"/>
            <a:ext cx="8348472" cy="521208"/>
          </a:xfrm>
          <a:solidFill>
            <a:srgbClr val="FFFFFF"/>
          </a:solidFill>
        </p:spPr>
        <p:txBody>
          <a:bodyPr anchor="b"/>
          <a:lstStyle>
            <a:lvl1pPr>
              <a:buNone/>
              <a:defRPr sz="1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with Kic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 userDrawn="1"/>
        </p:nvSpPr>
        <p:spPr bwMode="gray">
          <a:xfrm>
            <a:off x="392113" y="1154113"/>
            <a:ext cx="4014787" cy="513556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>
              <a:lnSpc>
                <a:spcPct val="106000"/>
              </a:lnSpc>
              <a:spcBef>
                <a:spcPct val="800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/>
            </a:pPr>
            <a:endParaRPr lang="en-US" sz="1000" dirty="0">
              <a:cs typeface="+mn-cs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393192" y="1152144"/>
            <a:ext cx="4014216" cy="5138928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4736592" y="1152144"/>
            <a:ext cx="4014216" cy="5138928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393192" y="256032"/>
            <a:ext cx="8348472" cy="521208"/>
          </a:xfrm>
          <a:solidFill>
            <a:srgbClr val="FFFFFF"/>
          </a:solidFill>
        </p:spPr>
        <p:txBody>
          <a:bodyPr anchor="b"/>
          <a:lstStyle>
            <a:lvl1pPr>
              <a:buNone/>
              <a:defRPr sz="1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Column 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 userDrawn="1"/>
        </p:nvSpPr>
        <p:spPr bwMode="gray">
          <a:xfrm>
            <a:off x="392113" y="1154113"/>
            <a:ext cx="4014787" cy="513556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lIns="0" tIns="0" rIns="0" bIns="0"/>
          <a:lstStyle/>
          <a:p>
            <a:pPr>
              <a:lnSpc>
                <a:spcPct val="106000"/>
              </a:lnSpc>
              <a:spcBef>
                <a:spcPct val="80000"/>
              </a:spcBef>
              <a:buClr>
                <a:schemeClr val="tx1"/>
              </a:buClr>
              <a:buSzPct val="80000"/>
              <a:buFont typeface="Wingdings" pitchFamily="2" charset="2"/>
              <a:buNone/>
              <a:defRPr/>
            </a:pPr>
            <a:endParaRPr lang="en-US" sz="1000" dirty="0">
              <a:cs typeface="+mn-cs"/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0"/>
          </p:nvPr>
        </p:nvSpPr>
        <p:spPr>
          <a:xfrm>
            <a:off x="393192" y="1152144"/>
            <a:ext cx="8352346" cy="5138928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2"/>
          </p:nvPr>
        </p:nvSpPr>
        <p:spPr>
          <a:xfrm>
            <a:off x="393192" y="256032"/>
            <a:ext cx="8348472" cy="521208"/>
          </a:xfrm>
          <a:solidFill>
            <a:srgbClr val="FFFFFF"/>
          </a:solidFill>
        </p:spPr>
        <p:txBody>
          <a:bodyPr anchor="b"/>
          <a:lstStyle>
            <a:lvl1pPr>
              <a:buNone/>
              <a:defRPr sz="1600" b="1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boxes with paragraph, dash,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15"/>
          <p:cNvSpPr>
            <a:spLocks noGrp="1"/>
          </p:cNvSpPr>
          <p:nvPr>
            <p:ph type="body" sz="quarter" idx="11"/>
          </p:nvPr>
        </p:nvSpPr>
        <p:spPr>
          <a:xfrm>
            <a:off x="4736592" y="1399032"/>
            <a:ext cx="4014216" cy="489204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  <p:sp>
        <p:nvSpPr>
          <p:cNvPr id="8" name="Text Placeholder 15"/>
          <p:cNvSpPr>
            <a:spLocks noGrp="1"/>
          </p:cNvSpPr>
          <p:nvPr>
            <p:ph type="body" sz="quarter" idx="14"/>
          </p:nvPr>
        </p:nvSpPr>
        <p:spPr>
          <a:xfrm>
            <a:off x="393192" y="1399032"/>
            <a:ext cx="4014216" cy="489204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 bwMode="gray">
          <a:xfrm>
            <a:off x="401638" y="514350"/>
            <a:ext cx="8345487" cy="258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type="body" idx="1"/>
          </p:nvPr>
        </p:nvSpPr>
        <p:spPr bwMode="gray">
          <a:xfrm>
            <a:off x="396875" y="1154113"/>
            <a:ext cx="4014788" cy="5135562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699717" name="Text Box 5"/>
          <p:cNvSpPr txBox="1">
            <a:spLocks noChangeArrowheads="1"/>
          </p:cNvSpPr>
          <p:nvPr/>
        </p:nvSpPr>
        <p:spPr bwMode="gray">
          <a:xfrm>
            <a:off x="4432300" y="6664325"/>
            <a:ext cx="279400" cy="14446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  <a:effectLst>
            <a:prstShdw prst="shdw17" dist="17961" dir="2700000">
              <a:srgbClr val="DDDDDD">
                <a:gamma/>
                <a:shade val="60000"/>
                <a:invGamma/>
              </a:srgbClr>
            </a:prstShdw>
          </a:effectLst>
        </p:spPr>
        <p:txBody>
          <a:bodyPr wrap="none" lIns="0" tIns="0" rIns="0" bIns="0" anchor="b" anchorCtr="1">
            <a:spAutoFit/>
          </a:bodyPr>
          <a:lstStyle/>
          <a:p>
            <a:pPr algn="ctr" eaLnBrk="0" hangingPunct="0">
              <a:lnSpc>
                <a:spcPct val="106000"/>
              </a:lnSpc>
              <a:buClr>
                <a:schemeClr val="tx1"/>
              </a:buClr>
              <a:buSzPct val="65000"/>
              <a:buFont typeface="Wingdings" pitchFamily="2" charset="2"/>
              <a:buNone/>
              <a:defRPr/>
            </a:pPr>
            <a:r>
              <a:rPr lang="en-US" sz="900">
                <a:solidFill>
                  <a:srgbClr val="000000"/>
                </a:solidFill>
                <a:cs typeface="+mn-cs"/>
              </a:rPr>
              <a:t>- </a:t>
            </a:r>
            <a:fld id="{76F01CFE-A5B5-4C86-9D1F-3A702C14C906}" type="slidenum">
              <a:rPr lang="en-US" sz="900">
                <a:solidFill>
                  <a:srgbClr val="000000"/>
                </a:solidFill>
                <a:cs typeface="+mn-cs"/>
              </a:rPr>
              <a:pPr algn="ctr" eaLnBrk="0" hangingPunct="0">
                <a:lnSpc>
                  <a:spcPct val="106000"/>
                </a:lnSpc>
                <a:buClr>
                  <a:schemeClr val="tx1"/>
                </a:buClr>
                <a:buSzPct val="65000"/>
                <a:buFont typeface="Wingdings" pitchFamily="2" charset="2"/>
                <a:buNone/>
                <a:defRPr/>
              </a:pPr>
              <a:t>‹#›</a:t>
            </a:fld>
            <a:r>
              <a:rPr lang="en-US" sz="900">
                <a:solidFill>
                  <a:srgbClr val="000000"/>
                </a:solidFill>
                <a:cs typeface="+mn-cs"/>
              </a:rPr>
              <a:t> -</a:t>
            </a:r>
          </a:p>
        </p:txBody>
      </p:sp>
      <p:sp>
        <p:nvSpPr>
          <p:cNvPr id="3699747" name="Line 35"/>
          <p:cNvSpPr>
            <a:spLocks noChangeShapeType="1"/>
          </p:cNvSpPr>
          <p:nvPr/>
        </p:nvSpPr>
        <p:spPr bwMode="gray">
          <a:xfrm>
            <a:off x="392113" y="806450"/>
            <a:ext cx="8355012" cy="0"/>
          </a:xfrm>
          <a:prstGeom prst="line">
            <a:avLst/>
          </a:prstGeom>
          <a:noFill/>
          <a:ln w="19050">
            <a:solidFill>
              <a:schemeClr val="accent1"/>
            </a:solidFill>
            <a:round/>
            <a:headEnd/>
            <a:tailEnd/>
          </a:ln>
          <a:effectLst/>
        </p:spPr>
        <p:txBody>
          <a:bodyPr wrap="none" anchor="ctr"/>
          <a:lstStyle/>
          <a:p>
            <a:pPr eaLnBrk="0" hangingPunct="0">
              <a:lnSpc>
                <a:spcPct val="106000"/>
              </a:lnSpc>
              <a:spcBef>
                <a:spcPct val="50000"/>
              </a:spcBef>
              <a:buSzPct val="100000"/>
              <a:buFont typeface="Wingdings 2" pitchFamily="18" charset="2"/>
              <a:buNone/>
              <a:defRPr/>
            </a:pPr>
            <a:endParaRPr lang="en-US"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575" r:id="rId1"/>
    <p:sldLayoutId id="2147484576" r:id="rId2"/>
    <p:sldLayoutId id="2147484577" r:id="rId3"/>
    <p:sldLayoutId id="2147484578" r:id="rId4"/>
    <p:sldLayoutId id="2147484579" r:id="rId5"/>
    <p:sldLayoutId id="2147484580" r:id="rId6"/>
    <p:sldLayoutId id="2147484581" r:id="rId7"/>
    <p:sldLayoutId id="2147484582" r:id="rId8"/>
    <p:sldLayoutId id="2147484547" r:id="rId9"/>
    <p:sldLayoutId id="2147484548" r:id="rId10"/>
    <p:sldLayoutId id="2147484549" r:id="rId11"/>
    <p:sldLayoutId id="2147484550" r:id="rId12"/>
    <p:sldLayoutId id="2147484551" r:id="rId13"/>
    <p:sldLayoutId id="2147484552" r:id="rId14"/>
    <p:sldLayoutId id="2147484553" r:id="rId15"/>
    <p:sldLayoutId id="2147484554" r:id="rId16"/>
    <p:sldLayoutId id="2147484555" r:id="rId17"/>
    <p:sldLayoutId id="2147484556" r:id="rId18"/>
    <p:sldLayoutId id="2147484557" r:id="rId19"/>
    <p:sldLayoutId id="2147484558" r:id="rId20"/>
    <p:sldLayoutId id="2147484559" r:id="rId21"/>
    <p:sldLayoutId id="2147484560" r:id="rId22"/>
    <p:sldLayoutId id="2147484561" r:id="rId23"/>
    <p:sldLayoutId id="2147484562" r:id="rId24"/>
    <p:sldLayoutId id="2147484563" r:id="rId25"/>
    <p:sldLayoutId id="2147484564" r:id="rId26"/>
    <p:sldLayoutId id="2147484565" r:id="rId27"/>
    <p:sldLayoutId id="2147484566" r:id="rId28"/>
    <p:sldLayoutId id="2147484567" r:id="rId29"/>
    <p:sldLayoutId id="2147484583" r:id="rId30"/>
    <p:sldLayoutId id="2147484568" r:id="rId31"/>
    <p:sldLayoutId id="2147484569" r:id="rId32"/>
    <p:sldLayoutId id="2147484570" r:id="rId33"/>
    <p:sldLayoutId id="2147484571" r:id="rId34"/>
    <p:sldLayoutId id="2147484572" r:id="rId35"/>
    <p:sldLayoutId id="2147484573" r:id="rId36"/>
    <p:sldLayoutId id="2147484574" r:id="rId37"/>
  </p:sldLayoutIdLst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lnSpc>
          <a:spcPct val="106000"/>
        </a:lnSpc>
        <a:spcBef>
          <a:spcPct val="0"/>
        </a:spcBef>
        <a:spcAft>
          <a:spcPct val="0"/>
        </a:spcAft>
        <a:defRPr sz="16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106000"/>
        </a:lnSpc>
        <a:spcBef>
          <a:spcPct val="0"/>
        </a:spcBef>
        <a:spcAft>
          <a:spcPct val="0"/>
        </a:spcAft>
        <a:defRPr sz="1600" b="1">
          <a:solidFill>
            <a:schemeClr val="tx1"/>
          </a:solidFill>
          <a:latin typeface="Arial" charset="0"/>
        </a:defRPr>
      </a:lvl2pPr>
      <a:lvl3pPr algn="l" rtl="0" eaLnBrk="1" fontAlgn="base" hangingPunct="1">
        <a:lnSpc>
          <a:spcPct val="106000"/>
        </a:lnSpc>
        <a:spcBef>
          <a:spcPct val="0"/>
        </a:spcBef>
        <a:spcAft>
          <a:spcPct val="0"/>
        </a:spcAft>
        <a:defRPr sz="1600" b="1">
          <a:solidFill>
            <a:schemeClr val="tx1"/>
          </a:solidFill>
          <a:latin typeface="Arial" charset="0"/>
        </a:defRPr>
      </a:lvl3pPr>
      <a:lvl4pPr algn="l" rtl="0" eaLnBrk="1" fontAlgn="base" hangingPunct="1">
        <a:lnSpc>
          <a:spcPct val="106000"/>
        </a:lnSpc>
        <a:spcBef>
          <a:spcPct val="0"/>
        </a:spcBef>
        <a:spcAft>
          <a:spcPct val="0"/>
        </a:spcAft>
        <a:defRPr sz="1600" b="1">
          <a:solidFill>
            <a:schemeClr val="tx1"/>
          </a:solidFill>
          <a:latin typeface="Arial" charset="0"/>
        </a:defRPr>
      </a:lvl4pPr>
      <a:lvl5pPr algn="l" rtl="0" eaLnBrk="1" fontAlgn="base" hangingPunct="1">
        <a:lnSpc>
          <a:spcPct val="106000"/>
        </a:lnSpc>
        <a:spcBef>
          <a:spcPct val="0"/>
        </a:spcBef>
        <a:spcAft>
          <a:spcPct val="0"/>
        </a:spcAft>
        <a:defRPr sz="1600" b="1">
          <a:solidFill>
            <a:schemeClr val="tx1"/>
          </a:solidFill>
          <a:latin typeface="Arial" charset="0"/>
        </a:defRPr>
      </a:lvl5pPr>
      <a:lvl6pPr marL="457200" algn="l" rtl="0" eaLnBrk="1" fontAlgn="base" hangingPunct="1">
        <a:lnSpc>
          <a:spcPct val="106000"/>
        </a:lnSpc>
        <a:spcBef>
          <a:spcPct val="0"/>
        </a:spcBef>
        <a:spcAft>
          <a:spcPct val="0"/>
        </a:spcAft>
        <a:defRPr sz="1600" b="1">
          <a:solidFill>
            <a:schemeClr val="tx1"/>
          </a:solidFill>
          <a:latin typeface="Arial" charset="0"/>
        </a:defRPr>
      </a:lvl6pPr>
      <a:lvl7pPr marL="914400" algn="l" rtl="0" eaLnBrk="1" fontAlgn="base" hangingPunct="1">
        <a:lnSpc>
          <a:spcPct val="106000"/>
        </a:lnSpc>
        <a:spcBef>
          <a:spcPct val="0"/>
        </a:spcBef>
        <a:spcAft>
          <a:spcPct val="0"/>
        </a:spcAft>
        <a:defRPr sz="1600" b="1">
          <a:solidFill>
            <a:schemeClr val="tx1"/>
          </a:solidFill>
          <a:latin typeface="Arial" charset="0"/>
        </a:defRPr>
      </a:lvl7pPr>
      <a:lvl8pPr marL="1371600" algn="l" rtl="0" eaLnBrk="1" fontAlgn="base" hangingPunct="1">
        <a:lnSpc>
          <a:spcPct val="106000"/>
        </a:lnSpc>
        <a:spcBef>
          <a:spcPct val="0"/>
        </a:spcBef>
        <a:spcAft>
          <a:spcPct val="0"/>
        </a:spcAft>
        <a:defRPr sz="1600" b="1">
          <a:solidFill>
            <a:schemeClr val="tx1"/>
          </a:solidFill>
          <a:latin typeface="Arial" charset="0"/>
        </a:defRPr>
      </a:lvl8pPr>
      <a:lvl9pPr marL="1828800" algn="l" rtl="0" eaLnBrk="1" fontAlgn="base" hangingPunct="1">
        <a:lnSpc>
          <a:spcPct val="106000"/>
        </a:lnSpc>
        <a:spcBef>
          <a:spcPct val="0"/>
        </a:spcBef>
        <a:spcAft>
          <a:spcPct val="0"/>
        </a:spcAft>
        <a:defRPr sz="1600" b="1">
          <a:solidFill>
            <a:schemeClr val="tx1"/>
          </a:solidFill>
          <a:latin typeface="Arial" charset="0"/>
        </a:defRPr>
      </a:lvl9pPr>
    </p:titleStyle>
    <p:bodyStyle>
      <a:lvl1pPr marL="342900" indent="-342900" algn="l" rtl="0" eaLnBrk="1" fontAlgn="base" hangingPunct="1">
        <a:lnSpc>
          <a:spcPct val="106000"/>
        </a:lnSpc>
        <a:spcBef>
          <a:spcPct val="80000"/>
        </a:spcBef>
        <a:spcAft>
          <a:spcPct val="0"/>
        </a:spcAft>
        <a:buClr>
          <a:schemeClr val="tx1"/>
        </a:buClr>
        <a:buSzPct val="80000"/>
        <a:defRPr sz="1100">
          <a:solidFill>
            <a:schemeClr val="tx1"/>
          </a:solidFill>
          <a:latin typeface="+mn-lt"/>
          <a:ea typeface="+mn-ea"/>
          <a:cs typeface="+mn-cs"/>
        </a:defRPr>
      </a:lvl1pPr>
      <a:lvl2pPr marL="169863" indent="-168275" algn="l" rtl="0" eaLnBrk="1" fontAlgn="base" hangingPunct="1">
        <a:lnSpc>
          <a:spcPct val="106000"/>
        </a:lnSpc>
        <a:spcBef>
          <a:spcPct val="80000"/>
        </a:spcBef>
        <a:spcAft>
          <a:spcPct val="0"/>
        </a:spcAft>
        <a:buClr>
          <a:schemeClr val="tx1"/>
        </a:buClr>
        <a:buFont typeface="Wingdings 2" pitchFamily="18" charset="2"/>
        <a:buChar char="¡"/>
        <a:defRPr sz="1100">
          <a:solidFill>
            <a:schemeClr val="tx1"/>
          </a:solidFill>
          <a:latin typeface="+mn-lt"/>
        </a:defRPr>
      </a:lvl2pPr>
      <a:lvl3pPr marL="344488" indent="-173038" algn="l" rtl="0" eaLnBrk="1" fontAlgn="base" hangingPunct="1">
        <a:lnSpc>
          <a:spcPct val="106000"/>
        </a:lnSpc>
        <a:spcBef>
          <a:spcPct val="40000"/>
        </a:spcBef>
        <a:spcAft>
          <a:spcPct val="0"/>
        </a:spcAft>
        <a:buClr>
          <a:schemeClr val="tx1"/>
        </a:buClr>
        <a:buFont typeface="Arial" charset="0"/>
        <a:buChar char="–"/>
        <a:defRPr sz="1000">
          <a:solidFill>
            <a:schemeClr val="tx1"/>
          </a:solidFill>
          <a:latin typeface="+mn-lt"/>
        </a:defRPr>
      </a:lvl3pPr>
      <a:lvl4pPr marL="517525" indent="-171450" algn="l" rtl="0" eaLnBrk="1" fontAlgn="base" hangingPunct="1">
        <a:lnSpc>
          <a:spcPct val="106000"/>
        </a:lnSpc>
        <a:spcBef>
          <a:spcPct val="20000"/>
        </a:spcBef>
        <a:spcAft>
          <a:spcPct val="0"/>
        </a:spcAft>
        <a:buClr>
          <a:schemeClr val="tx1"/>
        </a:buClr>
        <a:buChar char="•"/>
        <a:defRPr sz="1000">
          <a:solidFill>
            <a:schemeClr val="tx1"/>
          </a:solidFill>
          <a:latin typeface="+mn-lt"/>
        </a:defRPr>
      </a:lvl4pPr>
      <a:lvl5pPr marL="1446213" indent="-23653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–"/>
        <a:defRPr sz="1200">
          <a:solidFill>
            <a:schemeClr val="tx1"/>
          </a:solidFill>
          <a:latin typeface="+mn-lt"/>
        </a:defRPr>
      </a:lvl5pPr>
      <a:lvl6pPr marL="1903413" indent="-23653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–"/>
        <a:defRPr sz="1200">
          <a:solidFill>
            <a:schemeClr val="tx1"/>
          </a:solidFill>
          <a:latin typeface="+mn-lt"/>
        </a:defRPr>
      </a:lvl6pPr>
      <a:lvl7pPr marL="2360613" indent="-23653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–"/>
        <a:defRPr sz="1200">
          <a:solidFill>
            <a:schemeClr val="tx1"/>
          </a:solidFill>
          <a:latin typeface="+mn-lt"/>
        </a:defRPr>
      </a:lvl7pPr>
      <a:lvl8pPr marL="2817813" indent="-23653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–"/>
        <a:defRPr sz="1200">
          <a:solidFill>
            <a:schemeClr val="tx1"/>
          </a:solidFill>
          <a:latin typeface="+mn-lt"/>
        </a:defRPr>
      </a:lvl8pPr>
      <a:lvl9pPr marL="3275013" indent="-23653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Char char="–"/>
        <a:defRPr sz="12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8.vml"/><Relationship Id="rId4" Type="http://schemas.openxmlformats.org/officeDocument/2006/relationships/oleObject" Target="../embeddings/Microsoft_PowerPoint_97-2003_Presentation8.ppt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oleObject" Target="../embeddings/Microsoft_PowerPoint_97-2003_Presentation9.ppt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0.vml"/><Relationship Id="rId5" Type="http://schemas.openxmlformats.org/officeDocument/2006/relationships/chart" Target="../charts/chart2.xml"/><Relationship Id="rId4" Type="http://schemas.openxmlformats.org/officeDocument/2006/relationships/oleObject" Target="../embeddings/Microsoft_PowerPoint_97-2003_Presentation10.ppt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5.png"/><Relationship Id="rId4" Type="http://schemas.openxmlformats.org/officeDocument/2006/relationships/oleObject" Target="../embeddings/Microsoft_PowerPoint_97-2003_Presentation11.ppt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oleObject" Target="../embeddings/Microsoft_PowerPoint_97-2003_Presentation1.ppt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7.png"/><Relationship Id="rId4" Type="http://schemas.openxmlformats.org/officeDocument/2006/relationships/oleObject" Target="../embeddings/Microsoft_PowerPoint_97-2003_Presentation2.ppt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oleObject" Target="../embeddings/Microsoft_PowerPoint_97-2003_Presentation3.ppt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4.vml"/><Relationship Id="rId5" Type="http://schemas.openxmlformats.org/officeDocument/2006/relationships/chart" Target="../charts/chart1.xml"/><Relationship Id="rId4" Type="http://schemas.openxmlformats.org/officeDocument/2006/relationships/oleObject" Target="../embeddings/Microsoft_PowerPoint_97-2003_Presentation4.ppt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0.png"/><Relationship Id="rId4" Type="http://schemas.openxmlformats.org/officeDocument/2006/relationships/oleObject" Target="../embeddings/Microsoft_PowerPoint_97-2003_Presentation5.ppt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1.png"/><Relationship Id="rId4" Type="http://schemas.openxmlformats.org/officeDocument/2006/relationships/oleObject" Target="../embeddings/Microsoft_PowerPoint_97-2003_Presentation6.ppt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9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2.png"/><Relationship Id="rId4" Type="http://schemas.openxmlformats.org/officeDocument/2006/relationships/oleObject" Target="../embeddings/Microsoft_PowerPoint_97-2003_Presentation7.pp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Title 4"/>
          <p:cNvSpPr>
            <a:spLocks noGrp="1"/>
          </p:cNvSpPr>
          <p:nvPr>
            <p:ph type="title"/>
          </p:nvPr>
        </p:nvSpPr>
        <p:spPr>
          <a:xfrm>
            <a:off x="393700" y="381596"/>
            <a:ext cx="8345488" cy="391517"/>
          </a:xfrm>
        </p:spPr>
        <p:txBody>
          <a:bodyPr/>
          <a:lstStyle/>
          <a:p>
            <a:pPr eaLnBrk="1" hangingPunct="1"/>
            <a:r>
              <a:rPr lang="en-US" sz="2400" b="0" dirty="0" smtClean="0"/>
              <a:t>The prediction: 11 DC restaurants will receive Michelin stars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4082153"/>
              </p:ext>
            </p:extLst>
          </p:nvPr>
        </p:nvGraphicFramePr>
        <p:xfrm>
          <a:off x="393701" y="1397000"/>
          <a:ext cx="4660214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077"/>
                <a:gridCol w="1260390"/>
                <a:gridCol w="127274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Restaurant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Predicted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Actual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Fiola</a:t>
                      </a: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Corduroy</a:t>
                      </a:r>
                    </a:p>
                  </a:txBody>
                  <a:tcPr marL="7620" marR="7620" marT="7620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Minibar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Marcel’s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Plume</a:t>
                      </a: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Komi</a:t>
                      </a:r>
                    </a:p>
                  </a:txBody>
                  <a:tcPr marL="7620" marR="7620" marT="7620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Fiola Mare</a:t>
                      </a: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Sushi Taro</a:t>
                      </a:r>
                    </a:p>
                  </a:txBody>
                  <a:tcPr marL="7620" marR="7620" marT="7620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Nora</a:t>
                      </a: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Obelisk</a:t>
                      </a:r>
                    </a:p>
                  </a:txBody>
                  <a:tcPr marL="7620" marR="7620" marT="7620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Sakedokoro Makoto</a:t>
                      </a: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0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9175149"/>
              </p:ext>
            </p:extLst>
          </p:nvPr>
        </p:nvGraphicFramePr>
        <p:xfrm>
          <a:off x="5427020" y="1397000"/>
          <a:ext cx="3399824" cy="3792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7077"/>
                <a:gridCol w="127274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Ones I Missed</a:t>
                      </a:r>
                    </a:p>
                    <a:p>
                      <a:r>
                        <a:rPr lang="en-US" dirty="0" smtClean="0"/>
                        <a:t>Restaurant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 smtClean="0"/>
                    </a:p>
                    <a:p>
                      <a:r>
                        <a:rPr lang="en-US" dirty="0" smtClean="0"/>
                        <a:t>Actual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Inn at Little Washington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Blue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Duck Tavern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The Dabney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Kinship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err="1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Masseria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Rose’s Luxury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Tail Up Goat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Pineapple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&amp; Pearls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82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378421"/>
            <a:ext cx="8345487" cy="391517"/>
          </a:xfrm>
        </p:spPr>
        <p:txBody>
          <a:bodyPr/>
          <a:lstStyle/>
          <a:p>
            <a:r>
              <a:rPr lang="en-US" sz="2400" b="0" dirty="0" smtClean="0"/>
              <a:t>Picking a model that makes sense with this data…</a:t>
            </a:r>
            <a:endParaRPr lang="en-US" sz="2400" dirty="0" smtClean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9169487"/>
              </p:ext>
            </p:extLst>
          </p:nvPr>
        </p:nvGraphicFramePr>
        <p:xfrm>
          <a:off x="401637" y="1200230"/>
          <a:ext cx="8345487" cy="30505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56368"/>
                <a:gridCol w="2372810"/>
                <a:gridCol w="3816309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Variable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Transformations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Considerations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Cost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Scaled</a:t>
                      </a:r>
                      <a:r>
                        <a:rPr lang="en-US" baseline="0" dirty="0" smtClean="0"/>
                        <a:t> within cities</a:t>
                      </a:r>
                      <a:endParaRPr 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Continuous</a:t>
                      </a:r>
                      <a:r>
                        <a:rPr lang="en-US" baseline="0" dirty="0" smtClean="0"/>
                        <a:t> data</a:t>
                      </a:r>
                      <a:endParaRPr lang="en-US" dirty="0"/>
                    </a:p>
                  </a:txBody>
                  <a:tcPr anchor="ctr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Cuisine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Label</a:t>
                      </a:r>
                      <a:r>
                        <a:rPr lang="en-US" baseline="0" dirty="0" smtClean="0"/>
                        <a:t> encoded</a:t>
                      </a:r>
                      <a:endParaRPr lang="en-US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Categorical data</a:t>
                      </a:r>
                      <a:endParaRPr lang="en-US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Table?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Coded as 0/1</a:t>
                      </a:r>
                      <a:endParaRPr 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Dummy variable</a:t>
                      </a:r>
                      <a:endParaRPr lang="en-US" dirty="0"/>
                    </a:p>
                  </a:txBody>
                  <a:tcPr anchor="ctr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$ - $$$$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Coded 1 -</a:t>
                      </a:r>
                      <a:r>
                        <a:rPr lang="en-US" baseline="0" dirty="0" smtClean="0"/>
                        <a:t> 4</a:t>
                      </a:r>
                      <a:endParaRPr lang="en-US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Ordinal…but I’m treating like continuous</a:t>
                      </a:r>
                      <a:endParaRPr lang="en-US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Zagat ratings </a:t>
                      </a:r>
                    </a:p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(3 categories)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Ordinal?</a:t>
                      </a:r>
                      <a:r>
                        <a:rPr lang="en-US" baseline="0" dirty="0" smtClean="0"/>
                        <a:t> </a:t>
                      </a:r>
                      <a:endParaRPr lang="en-US" dirty="0"/>
                    </a:p>
                  </a:txBody>
                  <a:tcPr anchor="ctr"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8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Michelin</a:t>
                      </a:r>
                      <a:r>
                        <a:rPr lang="en-US" sz="1800" kern="1200" baseline="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Stars</a:t>
                      </a:r>
                      <a:endParaRPr 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None</a:t>
                      </a:r>
                      <a:endParaRPr lang="en-US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Ordinal</a:t>
                      </a:r>
                      <a:endParaRPr lang="en-US" dirty="0"/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14022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6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406249"/>
            <a:ext cx="8345487" cy="363689"/>
          </a:xfrm>
        </p:spPr>
        <p:txBody>
          <a:bodyPr/>
          <a:lstStyle/>
          <a:p>
            <a:r>
              <a:rPr lang="en-US" sz="2400" b="0" dirty="0" smtClean="0"/>
              <a:t>Random forest model</a:t>
            </a:r>
            <a:endParaRPr lang="en-US" sz="2400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18334" t="33761" r="12658" b="12678"/>
          <a:stretch/>
        </p:blipFill>
        <p:spPr>
          <a:xfrm>
            <a:off x="231494" y="1624020"/>
            <a:ext cx="8619217" cy="37630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1637" y="1319514"/>
            <a:ext cx="3684225" cy="30450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588" algn="l" rtl="0" fontAlgn="base">
              <a:lnSpc>
                <a:spcPct val="106000"/>
              </a:lnSpc>
              <a:spcBef>
                <a:spcPct val="80000"/>
              </a:spcBef>
              <a:spcAft>
                <a:spcPct val="0"/>
              </a:spcAft>
              <a:buClr>
                <a:srgbClr val="000000"/>
              </a:buClr>
            </a:pPr>
            <a:r>
              <a:rPr lang="en-US" sz="1400" i="1" kern="1200" dirty="0" smtClean="0">
                <a:solidFill>
                  <a:srgbClr val="000000"/>
                </a:solidFill>
                <a:latin typeface="Arial"/>
                <a:ea typeface="+mn-ea"/>
                <a:cs typeface="Arial" charset="0"/>
              </a:rPr>
              <a:t>Example regression tree with training data</a:t>
            </a:r>
            <a:endParaRPr lang="en-US" sz="1400" i="1" kern="1200" dirty="0">
              <a:solidFill>
                <a:srgbClr val="000000"/>
              </a:solidFill>
              <a:latin typeface="Arial"/>
              <a:ea typeface="+mn-ea"/>
              <a:cs typeface="Arial" charset="0"/>
            </a:endParaRP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8675907"/>
              </p:ext>
            </p:extLst>
          </p:nvPr>
        </p:nvGraphicFramePr>
        <p:xfrm>
          <a:off x="7125503" y="1045548"/>
          <a:ext cx="1645153" cy="20313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91423"/>
                <a:gridCol w="1253730"/>
              </a:tblGrid>
              <a:tr h="24155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dirty="0" smtClean="0">
                          <a:effectLst/>
                        </a:rPr>
                        <a:t>X[ ]</a:t>
                      </a:r>
                      <a:endParaRPr lang="en-US" sz="1200" b="1" dirty="0">
                        <a:effectLst/>
                      </a:endParaRPr>
                    </a:p>
                  </a:txBody>
                  <a:tcPr marL="30480" marR="30480" marT="30480" marB="3048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dirty="0" smtClean="0">
                          <a:effectLst/>
                        </a:rPr>
                        <a:t>Variable</a:t>
                      </a:r>
                      <a:endParaRPr lang="en-US" sz="1200" b="1" dirty="0">
                        <a:effectLst/>
                      </a:endParaRPr>
                    </a:p>
                  </a:txBody>
                  <a:tcPr marL="30480" marR="30480" marT="30480" marB="30480" anchor="ctr"/>
                </a:tc>
              </a:tr>
              <a:tr h="2553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dirty="0">
                          <a:effectLst/>
                        </a:rPr>
                        <a:t>0</a:t>
                      </a:r>
                    </a:p>
                  </a:txBody>
                  <a:tcPr marL="30480" marR="30480" marT="30480" marB="3048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cost</a:t>
                      </a:r>
                    </a:p>
                  </a:txBody>
                  <a:tcPr marL="30480" marR="30480" marT="30480" marB="30480" anchor="ctr"/>
                </a:tc>
              </a:tr>
              <a:tr h="2553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>
                          <a:effectLst/>
                        </a:rPr>
                        <a:t>1</a:t>
                      </a:r>
                    </a:p>
                  </a:txBody>
                  <a:tcPr marL="30480" marR="30480" marT="30480" marB="3048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food</a:t>
                      </a:r>
                    </a:p>
                  </a:txBody>
                  <a:tcPr marL="30480" marR="30480" marT="30480" marB="30480" anchor="ctr"/>
                </a:tc>
              </a:tr>
              <a:tr h="2553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dirty="0">
                          <a:effectLst/>
                        </a:rPr>
                        <a:t>2</a:t>
                      </a:r>
                    </a:p>
                  </a:txBody>
                  <a:tcPr marL="30480" marR="30480" marT="30480" marB="3048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decor</a:t>
                      </a:r>
                    </a:p>
                  </a:txBody>
                  <a:tcPr marL="30480" marR="30480" marT="30480" marB="30480" anchor="ctr"/>
                </a:tc>
              </a:tr>
              <a:tr h="2553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>
                          <a:effectLst/>
                        </a:rPr>
                        <a:t>3</a:t>
                      </a:r>
                    </a:p>
                  </a:txBody>
                  <a:tcPr marL="30480" marR="30480" marT="30480" marB="3048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dirty="0">
                          <a:effectLst/>
                        </a:rPr>
                        <a:t>service</a:t>
                      </a:r>
                    </a:p>
                  </a:txBody>
                  <a:tcPr marL="30480" marR="30480" marT="30480" marB="30480" anchor="ctr"/>
                </a:tc>
              </a:tr>
              <a:tr h="2553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dirty="0" smtClean="0">
                          <a:effectLst/>
                        </a:rPr>
                        <a:t>4</a:t>
                      </a:r>
                      <a:endParaRPr lang="en-US" sz="1200" b="1" dirty="0">
                        <a:effectLst/>
                      </a:endParaRPr>
                    </a:p>
                  </a:txBody>
                  <a:tcPr marL="30480" marR="30480" marT="30480" marB="3048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>
                          <a:effectLst/>
                        </a:rPr>
                        <a:t>ot_dummy</a:t>
                      </a:r>
                    </a:p>
                  </a:txBody>
                  <a:tcPr marL="30480" marR="30480" marT="30480" marB="30480" anchor="ctr"/>
                </a:tc>
              </a:tr>
              <a:tr h="2553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dirty="0" smtClean="0">
                          <a:effectLst/>
                        </a:rPr>
                        <a:t>5</a:t>
                      </a:r>
                      <a:endParaRPr lang="en-US" sz="1200" b="1" dirty="0">
                        <a:effectLst/>
                      </a:endParaRPr>
                    </a:p>
                  </a:txBody>
                  <a:tcPr marL="30480" marR="30480" marT="30480" marB="3048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dirty="0" err="1">
                          <a:effectLst/>
                        </a:rPr>
                        <a:t>price_lev_map</a:t>
                      </a:r>
                      <a:endParaRPr lang="en-US" sz="1200" dirty="0">
                        <a:effectLst/>
                      </a:endParaRPr>
                    </a:p>
                  </a:txBody>
                  <a:tcPr marL="30480" marR="30480" marT="30480" marB="30480" anchor="ctr"/>
                </a:tc>
              </a:tr>
              <a:tr h="25536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dirty="0" smtClean="0">
                          <a:effectLst/>
                        </a:rPr>
                        <a:t>6</a:t>
                      </a:r>
                      <a:endParaRPr lang="en-US" sz="1200" b="1" dirty="0">
                        <a:effectLst/>
                      </a:endParaRPr>
                    </a:p>
                  </a:txBody>
                  <a:tcPr marL="30480" marR="30480" marT="30480" marB="3048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dirty="0" err="1" smtClean="0">
                          <a:effectLst/>
                        </a:rPr>
                        <a:t>cuisine_code</a:t>
                      </a:r>
                      <a:endParaRPr lang="en-US" sz="1200" dirty="0">
                        <a:effectLst/>
                      </a:endParaRPr>
                    </a:p>
                  </a:txBody>
                  <a:tcPr marL="30480" marR="30480" marT="30480" marB="30480" anchor="ctr"/>
                </a:tc>
              </a:tr>
            </a:tbl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231495" y="4441371"/>
            <a:ext cx="8280046" cy="2190211"/>
            <a:chOff x="402783" y="4604765"/>
            <a:chExt cx="8108757" cy="2026817"/>
          </a:xfrm>
        </p:grpSpPr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6"/>
            <a:srcRect l="17102" t="41617" r="8351" b="21918"/>
            <a:stretch/>
          </p:blipFill>
          <p:spPr>
            <a:xfrm>
              <a:off x="402783" y="4604765"/>
              <a:ext cx="7366157" cy="2026817"/>
            </a:xfrm>
            <a:prstGeom prst="rect">
              <a:avLst/>
            </a:prstGeom>
            <a:ln w="28575">
              <a:solidFill>
                <a:srgbClr val="FF9900"/>
              </a:solidFill>
            </a:ln>
          </p:spPr>
        </p:pic>
        <p:sp>
          <p:nvSpPr>
            <p:cNvPr id="9" name="Bent-Up Arrow 8"/>
            <p:cNvSpPr/>
            <p:nvPr/>
          </p:nvSpPr>
          <p:spPr bwMode="gray">
            <a:xfrm>
              <a:off x="7799070" y="5391801"/>
              <a:ext cx="712470" cy="341225"/>
            </a:xfrm>
            <a:prstGeom prst="bentUpArrow">
              <a:avLst>
                <a:gd name="adj1" fmla="val 9596"/>
                <a:gd name="adj2" fmla="val 14507"/>
                <a:gd name="adj3" fmla="val 25000"/>
              </a:avLst>
            </a:prstGeom>
            <a:solidFill>
              <a:srgbClr val="FF9900"/>
            </a:solidFill>
            <a:ln w="12700" cap="rnd" algn="ctr">
              <a:noFill/>
              <a:miter lim="800000"/>
              <a:headEnd/>
              <a:tailEnd/>
            </a:ln>
          </p:spPr>
          <p:txBody>
            <a:bodyPr lIns="182880" rtlCol="0" anchor="ctr" anchorCtr="1"/>
            <a:lstStyle/>
            <a:p>
              <a:pPr algn="ctr" eaLnBrk="0" hangingPunct="0">
                <a:lnSpc>
                  <a:spcPct val="106000"/>
                </a:lnSpc>
              </a:pPr>
              <a:endParaRPr lang="en-US" b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63335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0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378421"/>
            <a:ext cx="8345487" cy="391517"/>
          </a:xfrm>
        </p:spPr>
        <p:txBody>
          <a:bodyPr/>
          <a:lstStyle/>
          <a:p>
            <a:r>
              <a:rPr lang="en-US" sz="2400" b="0" dirty="0" smtClean="0"/>
              <a:t>Cost was by far the most important model feature</a:t>
            </a:r>
            <a:endParaRPr lang="en-US" sz="2400" dirty="0" smtClean="0"/>
          </a:p>
        </p:txBody>
      </p:sp>
      <p:graphicFrame>
        <p:nvGraphicFramePr>
          <p:cNvPr id="5" name="Chart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9692839"/>
              </p:ext>
            </p:extLst>
          </p:nvPr>
        </p:nvGraphicFramePr>
        <p:xfrm>
          <a:off x="910142" y="1392891"/>
          <a:ext cx="7685218" cy="442699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179998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9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406249"/>
            <a:ext cx="8345487" cy="363689"/>
          </a:xfrm>
        </p:spPr>
        <p:txBody>
          <a:bodyPr/>
          <a:lstStyle/>
          <a:p>
            <a:r>
              <a:rPr lang="en-US" sz="2400" b="0" dirty="0" smtClean="0"/>
              <a:t>Model tested in Chicago</a:t>
            </a:r>
            <a:endParaRPr lang="en-US" sz="24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62813" t="41687" r="26250" b="43556"/>
          <a:stretch/>
        </p:blipFill>
        <p:spPr>
          <a:xfrm>
            <a:off x="877783" y="1580848"/>
            <a:ext cx="6947210" cy="263614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 bwMode="gray">
          <a:xfrm>
            <a:off x="2000922" y="2151528"/>
            <a:ext cx="1430767" cy="473336"/>
          </a:xfrm>
          <a:prstGeom prst="rect">
            <a:avLst/>
          </a:prstGeom>
          <a:noFill/>
          <a:ln w="38100" cap="rnd" algn="ctr">
            <a:solidFill>
              <a:srgbClr val="FF9900"/>
            </a:solidFill>
            <a:miter lim="800000"/>
            <a:headEnd/>
            <a:tailEnd/>
          </a:ln>
        </p:spPr>
        <p:txBody>
          <a:bodyPr lIns="182880" rtlCol="0" anchor="ctr" anchorCtr="1"/>
          <a:lstStyle/>
          <a:p>
            <a:pPr algn="ctr" eaLnBrk="0" hangingPunct="0">
              <a:lnSpc>
                <a:spcPct val="106000"/>
              </a:lnSpc>
            </a:pP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7" name="Rectangle 6"/>
          <p:cNvSpPr/>
          <p:nvPr/>
        </p:nvSpPr>
        <p:spPr bwMode="gray">
          <a:xfrm>
            <a:off x="3431689" y="2624864"/>
            <a:ext cx="1430767" cy="473336"/>
          </a:xfrm>
          <a:prstGeom prst="rect">
            <a:avLst/>
          </a:prstGeom>
          <a:noFill/>
          <a:ln w="38100" cap="rnd" algn="ctr">
            <a:solidFill>
              <a:srgbClr val="FF9900"/>
            </a:solidFill>
            <a:miter lim="800000"/>
            <a:headEnd/>
            <a:tailEnd/>
          </a:ln>
        </p:spPr>
        <p:txBody>
          <a:bodyPr lIns="182880" rtlCol="0" anchor="ctr" anchorCtr="1"/>
          <a:lstStyle/>
          <a:p>
            <a:pPr algn="ctr" eaLnBrk="0" hangingPunct="0">
              <a:lnSpc>
                <a:spcPct val="106000"/>
              </a:lnSpc>
            </a:pP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 bwMode="gray">
          <a:xfrm>
            <a:off x="4862456" y="3098200"/>
            <a:ext cx="1430767" cy="473336"/>
          </a:xfrm>
          <a:prstGeom prst="rect">
            <a:avLst/>
          </a:prstGeom>
          <a:noFill/>
          <a:ln w="38100" cap="rnd" algn="ctr">
            <a:solidFill>
              <a:srgbClr val="FF9900"/>
            </a:solidFill>
            <a:miter lim="800000"/>
            <a:headEnd/>
            <a:tailEnd/>
          </a:ln>
        </p:spPr>
        <p:txBody>
          <a:bodyPr lIns="182880" rtlCol="0" anchor="ctr" anchorCtr="1"/>
          <a:lstStyle/>
          <a:p>
            <a:pPr algn="ctr" eaLnBrk="0" hangingPunct="0">
              <a:lnSpc>
                <a:spcPct val="106000"/>
              </a:lnSpc>
            </a:pP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/>
        </p:nvSpPr>
        <p:spPr bwMode="gray">
          <a:xfrm>
            <a:off x="6293223" y="3571536"/>
            <a:ext cx="1430767" cy="473336"/>
          </a:xfrm>
          <a:prstGeom prst="rect">
            <a:avLst/>
          </a:prstGeom>
          <a:noFill/>
          <a:ln w="38100" cap="rnd" algn="ctr">
            <a:solidFill>
              <a:srgbClr val="FF9900"/>
            </a:solidFill>
            <a:miter lim="800000"/>
            <a:headEnd/>
            <a:tailEnd/>
          </a:ln>
        </p:spPr>
        <p:txBody>
          <a:bodyPr lIns="182880" rtlCol="0" anchor="ctr" anchorCtr="1"/>
          <a:lstStyle/>
          <a:p>
            <a:pPr algn="ctr" eaLnBrk="0" hangingPunct="0">
              <a:lnSpc>
                <a:spcPct val="106000"/>
              </a:lnSpc>
            </a:pPr>
            <a:endParaRPr lang="en-US" b="1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694249" y="1240599"/>
            <a:ext cx="5314278" cy="35330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1588" algn="ctr" rtl="0" fontAlgn="base">
              <a:lnSpc>
                <a:spcPct val="106000"/>
              </a:lnSpc>
              <a:spcBef>
                <a:spcPct val="80000"/>
              </a:spcBef>
              <a:spcAft>
                <a:spcPct val="0"/>
              </a:spcAft>
              <a:buClr>
                <a:srgbClr val="000000"/>
              </a:buClr>
            </a:pPr>
            <a:r>
              <a:rPr lang="en-US" sz="1600" dirty="0" smtClean="0">
                <a:solidFill>
                  <a:srgbClr val="000000"/>
                </a:solidFill>
                <a:latin typeface="Arial"/>
              </a:rPr>
              <a:t>Best Model Results in Chicago</a:t>
            </a:r>
            <a:endParaRPr lang="en-US" sz="1600" kern="1200" dirty="0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4288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Line 4"/>
          <p:cNvSpPr>
            <a:spLocks noChangeShapeType="1"/>
          </p:cNvSpPr>
          <p:nvPr/>
        </p:nvSpPr>
        <p:spPr bwMode="gray">
          <a:xfrm>
            <a:off x="1746250" y="2249488"/>
            <a:ext cx="5640388" cy="0"/>
          </a:xfrm>
          <a:prstGeom prst="line">
            <a:avLst/>
          </a:prstGeom>
          <a:noFill/>
          <a:ln w="12700" cap="rnd">
            <a:solidFill>
              <a:schemeClr val="accent1"/>
            </a:solidFill>
            <a:round/>
            <a:headEnd/>
            <a:tailEnd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4294967295"/>
          </p:nvPr>
        </p:nvSpPr>
        <p:spPr>
          <a:xfrm>
            <a:off x="4132572" y="2139950"/>
            <a:ext cx="894732" cy="212174"/>
          </a:xfrm>
          <a:solidFill>
            <a:schemeClr val="bg1"/>
          </a:solidFill>
        </p:spPr>
        <p:txBody>
          <a:bodyPr wrap="none" lIns="73152" rIns="73152" anchorCtr="1">
            <a:spAutoFit/>
          </a:bodyPr>
          <a:lstStyle/>
          <a:p>
            <a:pPr marL="0" indent="0" algn="ctr">
              <a:spcBef>
                <a:spcPct val="0"/>
              </a:spcBef>
              <a:buClrTx/>
              <a:buSzTx/>
              <a:defRPr/>
            </a:pPr>
            <a:r>
              <a:rPr lang="en-US" sz="1400" kern="1200" dirty="0" smtClean="0">
                <a:solidFill>
                  <a:srgbClr val="000000"/>
                </a:solidFill>
              </a:rPr>
              <a:t>Appendix</a:t>
            </a:r>
            <a:endParaRPr lang="en-US" sz="1400" kern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9938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sz="2400" b="0" dirty="0" smtClean="0"/>
              <a:t>Sample JSON code from NY restaurant</a:t>
            </a:r>
            <a:endParaRPr lang="en-US" sz="2400" b="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14417" t="20814" r="64541" b="19927"/>
          <a:stretch/>
        </p:blipFill>
        <p:spPr>
          <a:xfrm>
            <a:off x="762475" y="947538"/>
            <a:ext cx="7030873" cy="5569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0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1562" t="26316" r="61933" b="11925"/>
          <a:stretch/>
        </p:blipFill>
        <p:spPr>
          <a:xfrm>
            <a:off x="524255" y="475488"/>
            <a:ext cx="8080275" cy="5295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631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9827" t="8917" r="10340" b="5157"/>
          <a:stretch/>
        </p:blipFill>
        <p:spPr>
          <a:xfrm>
            <a:off x="1024153" y="494852"/>
            <a:ext cx="7139604" cy="5783479"/>
          </a:xfrm>
          <a:prstGeom prst="rect">
            <a:avLst/>
          </a:prstGeom>
          <a:effectLst>
            <a:outerShdw blurRad="50800" dist="50800" dir="6780000" algn="ctr" rotWithShape="0">
              <a:srgbClr val="000000">
                <a:alpha val="43137"/>
              </a:srgbClr>
            </a:outerShdw>
            <a:softEdge rad="0"/>
          </a:effectLst>
          <a:scene3d>
            <a:camera prst="orthographicFront"/>
            <a:lightRig rig="threePt" dir="t"/>
          </a:scene3d>
          <a:sp3d contourW="12700">
            <a:contourClr>
              <a:schemeClr val="tx1"/>
            </a:contourClr>
          </a:sp3d>
        </p:spPr>
      </p:pic>
      <p:sp>
        <p:nvSpPr>
          <p:cNvPr id="6" name="Oval 5"/>
          <p:cNvSpPr/>
          <p:nvPr/>
        </p:nvSpPr>
        <p:spPr bwMode="gray">
          <a:xfrm>
            <a:off x="2576576" y="2064512"/>
            <a:ext cx="944880" cy="371856"/>
          </a:xfrm>
          <a:prstGeom prst="ellipse">
            <a:avLst/>
          </a:prstGeom>
          <a:noFill/>
          <a:ln w="57150" cap="rnd" algn="ctr">
            <a:solidFill>
              <a:srgbClr val="FF9900"/>
            </a:solidFill>
            <a:miter lim="800000"/>
            <a:headEnd/>
            <a:tailEnd/>
          </a:ln>
        </p:spPr>
        <p:txBody>
          <a:bodyPr lIns="182880" rtlCol="0" anchor="ctr" anchorCtr="1"/>
          <a:lstStyle/>
          <a:p>
            <a:pPr algn="ctr" eaLnBrk="0" hangingPunct="0">
              <a:lnSpc>
                <a:spcPct val="106000"/>
              </a:lnSpc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Rectangular Callout 7"/>
          <p:cNvSpPr/>
          <p:nvPr/>
        </p:nvSpPr>
        <p:spPr bwMode="gray">
          <a:xfrm>
            <a:off x="5811520" y="2064512"/>
            <a:ext cx="2600960" cy="2151888"/>
          </a:xfrm>
          <a:prstGeom prst="wedgeRectCallout">
            <a:avLst>
              <a:gd name="adj1" fmla="val -66180"/>
              <a:gd name="adj2" fmla="val -2351"/>
            </a:avLst>
          </a:prstGeom>
          <a:solidFill>
            <a:schemeClr val="bg1"/>
          </a:solidFill>
          <a:ln w="38100" cap="rnd" algn="ctr">
            <a:solidFill>
              <a:srgbClr val="FF9900"/>
            </a:solidFill>
            <a:miter lim="800000"/>
            <a:headEnd/>
            <a:tailEnd/>
          </a:ln>
        </p:spPr>
        <p:txBody>
          <a:bodyPr lIns="182880" rtlCol="0" anchor="ctr" anchorCtr="1"/>
          <a:lstStyle/>
          <a:p>
            <a:pPr marL="171450" indent="-171450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eaLnBrk="0" hangingPunct="0">
              <a:lnSpc>
                <a:spcPct val="106000"/>
              </a:lnSpc>
            </a:pPr>
            <a:r>
              <a:rPr lang="en-US" sz="1600" dirty="0" smtClean="0"/>
              <a:t>Variables</a:t>
            </a:r>
          </a:p>
          <a:p>
            <a:pPr marL="171450" indent="-171450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Cost</a:t>
            </a:r>
          </a:p>
          <a:p>
            <a:pPr marL="171450" indent="-171450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Cuisine</a:t>
            </a:r>
          </a:p>
          <a:p>
            <a:pPr marL="171450" indent="-171450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On open table?</a:t>
            </a:r>
          </a:p>
          <a:p>
            <a:pPr marL="171450" indent="-171450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Price level ($ - $$$$)</a:t>
            </a:r>
          </a:p>
          <a:p>
            <a:pPr marL="171450" indent="-171450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Food rating</a:t>
            </a:r>
          </a:p>
          <a:p>
            <a:pPr marL="171450" indent="-171450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Decor rating</a:t>
            </a:r>
          </a:p>
          <a:p>
            <a:pPr marL="171450" indent="-171450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r>
              <a:rPr lang="en-US" sz="1600" dirty="0" smtClean="0"/>
              <a:t>Service rating</a:t>
            </a:r>
            <a:endParaRPr lang="en-US" sz="1800" dirty="0" smtClean="0">
              <a:solidFill>
                <a:schemeClr val="bg1"/>
              </a:solidFill>
            </a:endParaRPr>
          </a:p>
          <a:p>
            <a:pPr marL="171450" indent="-171450" algn="r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337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3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406249"/>
            <a:ext cx="8345487" cy="363689"/>
          </a:xfrm>
        </p:spPr>
        <p:txBody>
          <a:bodyPr/>
          <a:lstStyle/>
          <a:p>
            <a:r>
              <a:rPr lang="en-US" sz="2400" b="0" dirty="0" smtClean="0"/>
              <a:t>Across cities, Zagat food ratings spiked at 4.2</a:t>
            </a:r>
            <a:endParaRPr lang="en-US" sz="2400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38" y="1139302"/>
            <a:ext cx="3958385" cy="263892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1" y="3989953"/>
            <a:ext cx="3958385" cy="263892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638" y="3989954"/>
            <a:ext cx="3958385" cy="2638923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4381" y="1139302"/>
            <a:ext cx="3958385" cy="2638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91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8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406249"/>
            <a:ext cx="8345487" cy="363689"/>
          </a:xfrm>
        </p:spPr>
        <p:txBody>
          <a:bodyPr/>
          <a:lstStyle/>
          <a:p>
            <a:r>
              <a:rPr lang="en-US" sz="2400" b="0" dirty="0" smtClean="0"/>
              <a:t>Michelin Restaurants have high Zagat food ratings</a:t>
            </a:r>
            <a:endParaRPr lang="en-US" sz="2400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19286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612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0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406249"/>
            <a:ext cx="8345487" cy="363689"/>
          </a:xfrm>
        </p:spPr>
        <p:txBody>
          <a:bodyPr/>
          <a:lstStyle/>
          <a:p>
            <a:r>
              <a:rPr lang="en-US" sz="2400" b="0" dirty="0" smtClean="0"/>
              <a:t>Certain cuisines receive Michelin stars more often</a:t>
            </a:r>
            <a:endParaRPr lang="en-US" sz="2400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22" b="5015"/>
          <a:stretch/>
        </p:blipFill>
        <p:spPr>
          <a:xfrm>
            <a:off x="637878" y="933300"/>
            <a:ext cx="7908870" cy="5456742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3751109" y="2857673"/>
            <a:ext cx="5157381" cy="2747948"/>
            <a:chOff x="3751109" y="2857673"/>
            <a:chExt cx="5157381" cy="274794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6"/>
            <a:srcRect l="36667" t="27835" r="30128" b="40712"/>
            <a:stretch/>
          </p:blipFill>
          <p:spPr>
            <a:xfrm>
              <a:off x="3751109" y="2857673"/>
              <a:ext cx="5157381" cy="2747948"/>
            </a:xfrm>
            <a:prstGeom prst="rect">
              <a:avLst/>
            </a:prstGeom>
            <a:ln w="28575">
              <a:solidFill>
                <a:srgbClr val="FF9900"/>
              </a:solidFill>
            </a:ln>
            <a:effectLst>
              <a:softEdge rad="0"/>
            </a:effectLst>
          </p:spPr>
        </p:pic>
        <p:sp>
          <p:nvSpPr>
            <p:cNvPr id="10" name="Rectangle 9"/>
            <p:cNvSpPr/>
            <p:nvPr/>
          </p:nvSpPr>
          <p:spPr bwMode="gray">
            <a:xfrm>
              <a:off x="4389120" y="4432151"/>
              <a:ext cx="3528508" cy="236668"/>
            </a:xfrm>
            <a:prstGeom prst="rect">
              <a:avLst/>
            </a:prstGeom>
            <a:noFill/>
            <a:ln w="28575" cap="rnd" algn="ctr">
              <a:solidFill>
                <a:srgbClr val="FF9900"/>
              </a:solidFill>
              <a:miter lim="800000"/>
              <a:headEnd/>
              <a:tailEnd/>
            </a:ln>
          </p:spPr>
          <p:txBody>
            <a:bodyPr lIns="182880" rtlCol="0" anchor="ctr" anchorCtr="1"/>
            <a:lstStyle/>
            <a:p>
              <a:pPr algn="ctr" eaLnBrk="0" hangingPunct="0">
                <a:lnSpc>
                  <a:spcPct val="106000"/>
                </a:lnSpc>
              </a:pPr>
              <a:endParaRPr lang="en-US" b="1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7304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72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378421"/>
            <a:ext cx="8345487" cy="391517"/>
          </a:xfrm>
        </p:spPr>
        <p:txBody>
          <a:bodyPr/>
          <a:lstStyle/>
          <a:p>
            <a:r>
              <a:rPr lang="en-US" sz="2400" b="0" dirty="0" smtClean="0"/>
              <a:t>Michelin restaurants are more likely to be on Open Table</a:t>
            </a:r>
            <a:endParaRPr lang="en-US" sz="2400" dirty="0" smtClean="0"/>
          </a:p>
        </p:txBody>
      </p:sp>
      <p:graphicFrame>
        <p:nvGraphicFramePr>
          <p:cNvPr id="7" name="Chart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60327284"/>
              </p:ext>
            </p:extLst>
          </p:nvPr>
        </p:nvGraphicFramePr>
        <p:xfrm>
          <a:off x="591670" y="1129553"/>
          <a:ext cx="7874598" cy="54003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3901870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1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406249"/>
            <a:ext cx="8345487" cy="363689"/>
          </a:xfrm>
        </p:spPr>
        <p:txBody>
          <a:bodyPr/>
          <a:lstStyle/>
          <a:p>
            <a:r>
              <a:rPr lang="en-US" sz="2400" b="0" dirty="0" smtClean="0"/>
              <a:t>Michelin restaurants are also much more expensive</a:t>
            </a:r>
            <a:endParaRPr lang="en-US" sz="2400" dirty="0" smtClean="0"/>
          </a:p>
        </p:txBody>
      </p:sp>
      <p:sp>
        <p:nvSpPr>
          <p:cNvPr id="9" name="Text Placeholder 27"/>
          <p:cNvSpPr txBox="1">
            <a:spLocks/>
          </p:cNvSpPr>
          <p:nvPr/>
        </p:nvSpPr>
        <p:spPr bwMode="gray">
          <a:xfrm>
            <a:off x="1240155" y="6106160"/>
            <a:ext cx="6867525" cy="111760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 anchor="b"/>
          <a:lstStyle/>
          <a:p>
            <a:pPr eaLnBrk="0" hangingPunct="0">
              <a:lnSpc>
                <a:spcPct val="106000"/>
              </a:lnSpc>
              <a:spcBef>
                <a:spcPct val="20000"/>
              </a:spcBef>
              <a:tabLst>
                <a:tab pos="1428750" algn="l"/>
              </a:tabLst>
              <a:defRPr/>
            </a:pPr>
            <a:r>
              <a:rPr lang="en-US" sz="700" kern="0" dirty="0" smtClean="0">
                <a:solidFill>
                  <a:srgbClr val="000000"/>
                </a:solidFill>
                <a:latin typeface="+mn-lt"/>
              </a:rPr>
              <a:t>*Cost is cut off at $400 for visibility; some restaurants exceed this cost </a:t>
            </a:r>
            <a:endParaRPr lang="en-US" sz="700" kern="0" dirty="0">
              <a:solidFill>
                <a:srgbClr val="000000"/>
              </a:solidFill>
              <a:latin typeface="+mn-lt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5913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42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406249"/>
            <a:ext cx="8345487" cy="363689"/>
          </a:xfrm>
        </p:spPr>
        <p:txBody>
          <a:bodyPr/>
          <a:lstStyle/>
          <a:p>
            <a:r>
              <a:rPr lang="en-US" sz="2400" b="0" dirty="0" smtClean="0"/>
              <a:t>Some restaurants get </a:t>
            </a:r>
            <a:r>
              <a:rPr lang="en-US" sz="2400" b="0" i="1" dirty="0" smtClean="0"/>
              <a:t>really</a:t>
            </a:r>
            <a:r>
              <a:rPr lang="en-US" sz="2400" b="0" dirty="0" smtClean="0"/>
              <a:t> expensive…</a:t>
            </a:r>
            <a:endParaRPr lang="en-US" sz="2400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1" y="933299"/>
            <a:ext cx="9144000" cy="5486400"/>
          </a:xfrm>
          <a:prstGeom prst="rect">
            <a:avLst/>
          </a:prstGeom>
        </p:spPr>
      </p:pic>
      <p:sp>
        <p:nvSpPr>
          <p:cNvPr id="5" name="Rectangular Callout 4"/>
          <p:cNvSpPr/>
          <p:nvPr/>
        </p:nvSpPr>
        <p:spPr bwMode="gray">
          <a:xfrm>
            <a:off x="6563360" y="2521712"/>
            <a:ext cx="1026160" cy="292608"/>
          </a:xfrm>
          <a:prstGeom prst="wedgeRectCallout">
            <a:avLst>
              <a:gd name="adj1" fmla="val 36790"/>
              <a:gd name="adj2" fmla="val 209454"/>
            </a:avLst>
          </a:prstGeom>
          <a:solidFill>
            <a:schemeClr val="bg1"/>
          </a:solidFill>
          <a:ln w="38100" cap="rnd" algn="ctr">
            <a:solidFill>
              <a:srgbClr val="FF9900"/>
            </a:solidFill>
            <a:miter lim="800000"/>
            <a:headEnd/>
            <a:tailEnd/>
          </a:ln>
        </p:spPr>
        <p:txBody>
          <a:bodyPr lIns="182880" rtlCol="0" anchor="ctr" anchorCtr="1"/>
          <a:lstStyle/>
          <a:p>
            <a:pPr marL="171450" indent="-171450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endParaRPr lang="en-US" sz="1800" dirty="0" smtClean="0"/>
          </a:p>
          <a:p>
            <a:pPr eaLnBrk="0" hangingPunct="0">
              <a:lnSpc>
                <a:spcPct val="106000"/>
              </a:lnSpc>
            </a:pPr>
            <a:r>
              <a:rPr lang="en-US" sz="1600" dirty="0" smtClean="0"/>
              <a:t>Minibar!</a:t>
            </a:r>
            <a:endParaRPr lang="en-US" sz="1800" dirty="0" smtClean="0">
              <a:solidFill>
                <a:schemeClr val="bg1"/>
              </a:solidFill>
            </a:endParaRPr>
          </a:p>
          <a:p>
            <a:pPr marL="171450" indent="-171450" algn="r" eaLnBrk="0" hangingPunct="0">
              <a:lnSpc>
                <a:spcPct val="106000"/>
              </a:lnSpc>
              <a:buFont typeface="Arial" panose="020B0604020202020204" pitchFamily="34" charset="0"/>
              <a:buChar char="•"/>
            </a:pP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2437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26" name="Base" hidden="1"/>
          <p:cNvGraphicFramePr>
            <a:graphicFrameLocks/>
          </p:cNvGraphicFramePr>
          <p:nvPr/>
        </p:nvGraphicFramePr>
        <p:xfrm>
          <a:off x="1524000" y="1397000"/>
          <a:ext cx="6096000" cy="406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0" r:id="rId4" imgW="0" imgH="0" progId="PowerPoint.Show.8">
                  <p:embed/>
                </p:oleObj>
              </mc:Choice>
              <mc:Fallback>
                <p:oleObj r:id="rId4" imgW="0" imgH="0" progId="PowerPoint.Show.8">
                  <p:embed/>
                  <p:pic>
                    <p:nvPicPr>
                      <p:cNvPr id="0" name=""/>
                      <p:cNvPicPr preferRelativeResize="0">
                        <a:picLocks noChangeArrowheads="1"/>
                      </p:cNvPicPr>
                      <p:nvPr/>
                    </p:nvPicPr>
                    <p:blipFill>
                      <a:blip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gray">
                      <a:xfrm>
                        <a:off x="1524000" y="1397000"/>
                        <a:ext cx="6096000" cy="4064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folHlink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89803" dir="2700000" algn="ctr" rotWithShape="0">
                                <a:schemeClr val="bg2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28" name="Title 23"/>
          <p:cNvSpPr>
            <a:spLocks noGrp="1"/>
          </p:cNvSpPr>
          <p:nvPr>
            <p:ph type="title"/>
          </p:nvPr>
        </p:nvSpPr>
        <p:spPr>
          <a:xfrm>
            <a:off x="401638" y="406249"/>
            <a:ext cx="8345487" cy="363689"/>
          </a:xfrm>
        </p:spPr>
        <p:txBody>
          <a:bodyPr/>
          <a:lstStyle/>
          <a:p>
            <a:r>
              <a:rPr lang="en-US" sz="2400" b="0" dirty="0" smtClean="0"/>
              <a:t>Prices vary across cities</a:t>
            </a:r>
            <a:endParaRPr lang="en-US" sz="2400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33299"/>
            <a:ext cx="91440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985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S Consulting Report Template_R1.5V_0109">
  <a:themeElements>
    <a:clrScheme name="">
      <a:dk1>
        <a:srgbClr val="000000"/>
      </a:dk1>
      <a:lt1>
        <a:srgbClr val="FFFFFF"/>
      </a:lt1>
      <a:dk2>
        <a:srgbClr val="4066B2"/>
      </a:dk2>
      <a:lt2>
        <a:srgbClr val="009999"/>
      </a:lt2>
      <a:accent1>
        <a:srgbClr val="003399"/>
      </a:accent1>
      <a:accent2>
        <a:srgbClr val="8099CC"/>
      </a:accent2>
      <a:accent3>
        <a:srgbClr val="FFFFFF"/>
      </a:accent3>
      <a:accent4>
        <a:srgbClr val="000000"/>
      </a:accent4>
      <a:accent5>
        <a:srgbClr val="AAADCA"/>
      </a:accent5>
      <a:accent6>
        <a:srgbClr val="738AB9"/>
      </a:accent6>
      <a:hlink>
        <a:srgbClr val="80CCCC"/>
      </a:hlink>
      <a:folHlink>
        <a:srgbClr val="4066B2"/>
      </a:folHlink>
    </a:clrScheme>
    <a:fontScheme name="US Consulting Report Template_R1.5_032508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solidFill>
          <a:schemeClr val="tx2"/>
        </a:solidFill>
        <a:ln w="12700" cap="rnd" algn="ctr">
          <a:noFill/>
          <a:miter lim="800000"/>
          <a:headEnd/>
          <a:tailEnd/>
        </a:ln>
      </a:spPr>
      <a:bodyPr lIns="182880" anchor="ctr" anchorCtr="1"/>
      <a:lstStyle>
        <a:defPPr algn="ctr" eaLnBrk="0" hangingPunct="0">
          <a:lnSpc>
            <a:spcPct val="106000"/>
          </a:lnSpc>
          <a:defRPr b="1">
            <a:solidFill>
              <a:schemeClr val="bg1"/>
            </a:solidFill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2"/>
        </a:solidFill>
        <a:ln w="127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73152" tIns="73152" rIns="73152" bIns="73152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6000"/>
          </a:lnSpc>
          <a:spcBef>
            <a:spcPct val="50000"/>
          </a:spcBef>
          <a:spcAft>
            <a:spcPct val="0"/>
          </a:spcAft>
          <a:buClrTx/>
          <a:buSzPct val="100000"/>
          <a:buFont typeface="Wingdings 2" pitchFamily="18" charset="2"/>
          <a:buNone/>
          <a:tabLst/>
          <a:defRPr kumimoji="0" lang="en-US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  <a:txDef>
      <a:spPr/>
      <a:bodyPr/>
      <a:lstStyle>
        <a:defPPr marL="169863" indent="-168275" algn="l" rtl="0" fontAlgn="base">
          <a:lnSpc>
            <a:spcPct val="106000"/>
          </a:lnSpc>
          <a:spcBef>
            <a:spcPct val="80000"/>
          </a:spcBef>
          <a:spcAft>
            <a:spcPct val="0"/>
          </a:spcAft>
          <a:buClr>
            <a:srgbClr val="000000"/>
          </a:buClr>
          <a:buFont typeface="Wingdings 2" pitchFamily="18" charset="2"/>
          <a:buChar char="¡"/>
          <a:defRPr sz="1100" kern="1200" dirty="0">
            <a:solidFill>
              <a:srgbClr val="000000"/>
            </a:solidFill>
            <a:latin typeface="Arial"/>
            <a:ea typeface="+mn-ea"/>
            <a:cs typeface="Arial" charset="0"/>
          </a:defRPr>
        </a:defPPr>
      </a:lstStyle>
    </a:txDef>
  </a:objectDefaults>
  <a:extraClrSchemeLst>
    <a:extraClrScheme>
      <a:clrScheme name="US Consulting Report Template_R1.5_032508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US Consulting Report Template_R1.5_032508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8">
        <a:dk1>
          <a:srgbClr val="000000"/>
        </a:dk1>
        <a:lt1>
          <a:srgbClr val="FFFFFF"/>
        </a:lt1>
        <a:dk2>
          <a:srgbClr val="B2CADB"/>
        </a:dk2>
        <a:lt2>
          <a:srgbClr val="1D3A6A"/>
        </a:lt2>
        <a:accent1>
          <a:srgbClr val="DED3B6"/>
        </a:accent1>
        <a:accent2>
          <a:srgbClr val="EAB58E"/>
        </a:accent2>
        <a:accent3>
          <a:srgbClr val="FFFFFF"/>
        </a:accent3>
        <a:accent4>
          <a:srgbClr val="000000"/>
        </a:accent4>
        <a:accent5>
          <a:srgbClr val="ECE6D7"/>
        </a:accent5>
        <a:accent6>
          <a:srgbClr val="D4A480"/>
        </a:accent6>
        <a:hlink>
          <a:srgbClr val="F5DDCB"/>
        </a:hlink>
        <a:folHlink>
          <a:srgbClr val="FEF2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9">
        <a:dk1>
          <a:srgbClr val="000000"/>
        </a:dk1>
        <a:lt1>
          <a:srgbClr val="FFFFFF"/>
        </a:lt1>
        <a:dk2>
          <a:srgbClr val="FEF2D2"/>
        </a:dk2>
        <a:lt2>
          <a:srgbClr val="1D3A6A"/>
        </a:lt2>
        <a:accent1>
          <a:srgbClr val="B2CADB"/>
        </a:accent1>
        <a:accent2>
          <a:srgbClr val="DED3B6"/>
        </a:accent2>
        <a:accent3>
          <a:srgbClr val="FFFFFF"/>
        </a:accent3>
        <a:accent4>
          <a:srgbClr val="000000"/>
        </a:accent4>
        <a:accent5>
          <a:srgbClr val="D5E1EA"/>
        </a:accent5>
        <a:accent6>
          <a:srgbClr val="C9BFA5"/>
        </a:accent6>
        <a:hlink>
          <a:srgbClr val="EAB58E"/>
        </a:hlink>
        <a:folHlink>
          <a:srgbClr val="F5DDC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10">
        <a:dk1>
          <a:srgbClr val="000000"/>
        </a:dk1>
        <a:lt1>
          <a:srgbClr val="FFFFFF"/>
        </a:lt1>
        <a:dk2>
          <a:srgbClr val="F1EDE1"/>
        </a:dk2>
        <a:lt2>
          <a:srgbClr val="091D5D"/>
        </a:lt2>
        <a:accent1>
          <a:srgbClr val="9DA5BE"/>
        </a:accent1>
        <a:accent2>
          <a:srgbClr val="85C2FE"/>
        </a:accent2>
        <a:accent3>
          <a:srgbClr val="FFFFFF"/>
        </a:accent3>
        <a:accent4>
          <a:srgbClr val="000000"/>
        </a:accent4>
        <a:accent5>
          <a:srgbClr val="CCCFDB"/>
        </a:accent5>
        <a:accent6>
          <a:srgbClr val="78B0E6"/>
        </a:accent6>
        <a:hlink>
          <a:srgbClr val="ADD6FF"/>
        </a:hlink>
        <a:folHlink>
          <a:srgbClr val="D6EB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11">
        <a:dk1>
          <a:srgbClr val="AFAFAF"/>
        </a:dk1>
        <a:lt1>
          <a:srgbClr val="FFFFFF"/>
        </a:lt1>
        <a:dk2>
          <a:srgbClr val="F1EDE1"/>
        </a:dk2>
        <a:lt2>
          <a:srgbClr val="091D5D"/>
        </a:lt2>
        <a:accent1>
          <a:srgbClr val="85C2FE"/>
        </a:accent1>
        <a:accent2>
          <a:srgbClr val="ADD6FF"/>
        </a:accent2>
        <a:accent3>
          <a:srgbClr val="FFFFFF"/>
        </a:accent3>
        <a:accent4>
          <a:srgbClr val="959595"/>
        </a:accent4>
        <a:accent5>
          <a:srgbClr val="C2DDFE"/>
        </a:accent5>
        <a:accent6>
          <a:srgbClr val="9CC2E7"/>
        </a:accent6>
        <a:hlink>
          <a:srgbClr val="C6C1D6"/>
        </a:hlink>
        <a:folHlink>
          <a:srgbClr val="F1EDE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12">
        <a:dk1>
          <a:srgbClr val="000000"/>
        </a:dk1>
        <a:lt1>
          <a:srgbClr val="FFFFFF"/>
        </a:lt1>
        <a:dk2>
          <a:srgbClr val="F1EDE1"/>
        </a:dk2>
        <a:lt2>
          <a:srgbClr val="091D5D"/>
        </a:lt2>
        <a:accent1>
          <a:srgbClr val="85C2FE"/>
        </a:accent1>
        <a:accent2>
          <a:srgbClr val="ADD6FF"/>
        </a:accent2>
        <a:accent3>
          <a:srgbClr val="FFFFFF"/>
        </a:accent3>
        <a:accent4>
          <a:srgbClr val="000000"/>
        </a:accent4>
        <a:accent5>
          <a:srgbClr val="C2DDFE"/>
        </a:accent5>
        <a:accent6>
          <a:srgbClr val="9CC2E7"/>
        </a:accent6>
        <a:hlink>
          <a:srgbClr val="C6C1D6"/>
        </a:hlink>
        <a:folHlink>
          <a:srgbClr val="F1EDE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13">
        <a:dk1>
          <a:srgbClr val="000000"/>
        </a:dk1>
        <a:lt1>
          <a:srgbClr val="FFFFFF"/>
        </a:lt1>
        <a:dk2>
          <a:srgbClr val="F1EDE1"/>
        </a:dk2>
        <a:lt2>
          <a:srgbClr val="091D5D"/>
        </a:lt2>
        <a:accent1>
          <a:srgbClr val="85C2FE"/>
        </a:accent1>
        <a:accent2>
          <a:srgbClr val="ADD6FF"/>
        </a:accent2>
        <a:accent3>
          <a:srgbClr val="FFFFFF"/>
        </a:accent3>
        <a:accent4>
          <a:srgbClr val="000000"/>
        </a:accent4>
        <a:accent5>
          <a:srgbClr val="C2DDFE"/>
        </a:accent5>
        <a:accent6>
          <a:srgbClr val="9CC2E7"/>
        </a:accent6>
        <a:hlink>
          <a:srgbClr val="C6C1D6"/>
        </a:hlink>
        <a:folHlink>
          <a:srgbClr val="D6EB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14">
        <a:dk1>
          <a:srgbClr val="000000"/>
        </a:dk1>
        <a:lt1>
          <a:srgbClr val="FFFFFF"/>
        </a:lt1>
        <a:dk2>
          <a:srgbClr val="CCD6EB"/>
        </a:dk2>
        <a:lt2>
          <a:srgbClr val="000066"/>
        </a:lt2>
        <a:accent1>
          <a:srgbClr val="40B3B3"/>
        </a:accent1>
        <a:accent2>
          <a:srgbClr val="B2C1E0"/>
        </a:accent2>
        <a:accent3>
          <a:srgbClr val="FFFFFF"/>
        </a:accent3>
        <a:accent4>
          <a:srgbClr val="000000"/>
        </a:accent4>
        <a:accent5>
          <a:srgbClr val="AFD6D6"/>
        </a:accent5>
        <a:accent6>
          <a:srgbClr val="A1AFCB"/>
        </a:accent6>
        <a:hlink>
          <a:srgbClr val="66C2C2"/>
        </a:hlink>
        <a:folHlink>
          <a:srgbClr val="8CA3D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15">
        <a:dk1>
          <a:srgbClr val="000000"/>
        </a:dk1>
        <a:lt1>
          <a:srgbClr val="FFFFFF"/>
        </a:lt1>
        <a:dk2>
          <a:srgbClr val="4066B2"/>
        </a:dk2>
        <a:lt2>
          <a:srgbClr val="000066"/>
        </a:lt2>
        <a:accent1>
          <a:srgbClr val="003399"/>
        </a:accent1>
        <a:accent2>
          <a:srgbClr val="80CCCC"/>
        </a:accent2>
        <a:accent3>
          <a:srgbClr val="FFFFFF"/>
        </a:accent3>
        <a:accent4>
          <a:srgbClr val="000000"/>
        </a:accent4>
        <a:accent5>
          <a:srgbClr val="AAADCA"/>
        </a:accent5>
        <a:accent6>
          <a:srgbClr val="73B9B9"/>
        </a:accent6>
        <a:hlink>
          <a:srgbClr val="8099CC"/>
        </a:hlink>
        <a:folHlink>
          <a:srgbClr val="0099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S Consulting Report Template_R1.5_032508 16">
        <a:dk1>
          <a:srgbClr val="000000"/>
        </a:dk1>
        <a:lt1>
          <a:srgbClr val="FFFFFF"/>
        </a:lt1>
        <a:dk2>
          <a:srgbClr val="4066B2"/>
        </a:dk2>
        <a:lt2>
          <a:srgbClr val="000066"/>
        </a:lt2>
        <a:accent1>
          <a:srgbClr val="003399"/>
        </a:accent1>
        <a:accent2>
          <a:srgbClr val="8099CC"/>
        </a:accent2>
        <a:accent3>
          <a:srgbClr val="FFFFFF"/>
        </a:accent3>
        <a:accent4>
          <a:srgbClr val="000000"/>
        </a:accent4>
        <a:accent5>
          <a:srgbClr val="AAADCA"/>
        </a:accent5>
        <a:accent6>
          <a:srgbClr val="738AB9"/>
        </a:accent6>
        <a:hlink>
          <a:srgbClr val="80CCCC"/>
        </a:hlink>
        <a:folHlink>
          <a:srgbClr val="4066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US Consulting Report Template_R1.5V_0109</Template>
  <TotalTime>1566</TotalTime>
  <Words>573</Words>
  <Application>Microsoft Office PowerPoint</Application>
  <PresentationFormat>Letter Paper (8.5x11 in)</PresentationFormat>
  <Paragraphs>162</Paragraphs>
  <Slides>16</Slides>
  <Notes>15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Times New Roman</vt:lpstr>
      <vt:lpstr>Wingdings</vt:lpstr>
      <vt:lpstr>Wingdings 2</vt:lpstr>
      <vt:lpstr>US Consulting Report Template_R1.5V_0109</vt:lpstr>
      <vt:lpstr>Microsoft PowerPoint 97-2003 Presentation</vt:lpstr>
      <vt:lpstr>The prediction: 11 DC restaurants will receive Michelin stars</vt:lpstr>
      <vt:lpstr>PowerPoint Presentation</vt:lpstr>
      <vt:lpstr>Across cities, Zagat food ratings spiked at 4.2</vt:lpstr>
      <vt:lpstr>Michelin Restaurants have high Zagat food ratings</vt:lpstr>
      <vt:lpstr>Certain cuisines receive Michelin stars more often</vt:lpstr>
      <vt:lpstr>Michelin restaurants are more likely to be on Open Table</vt:lpstr>
      <vt:lpstr>Michelin restaurants are also much more expensive</vt:lpstr>
      <vt:lpstr>Some restaurants get really expensive…</vt:lpstr>
      <vt:lpstr>Prices vary across cities</vt:lpstr>
      <vt:lpstr>Picking a model that makes sense with this data…</vt:lpstr>
      <vt:lpstr>Random forest model</vt:lpstr>
      <vt:lpstr>Cost was by far the most important model feature</vt:lpstr>
      <vt:lpstr>Model tested in Chicago</vt:lpstr>
      <vt:lpstr>PowerPoint Presentation</vt:lpstr>
      <vt:lpstr>PowerPoint Presentation</vt:lpstr>
      <vt:lpstr>PowerPoint Presentation</vt:lpstr>
    </vt:vector>
  </TitlesOfParts>
  <Company>Deloitte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U.S. Consulting Report Template (Title sentence case 18-pt Arial bold, line spacing 22 points)</dc:title>
  <dc:creator>Jones, Michael C</dc:creator>
  <cp:lastModifiedBy>ELYNCHKLARUP (Open)
</cp:lastModifiedBy>
  <cp:revision>53</cp:revision>
  <cp:lastPrinted>2000-05-15T09:48:35Z</cp:lastPrinted>
  <dcterms:created xsi:type="dcterms:W3CDTF">2009-11-09T14:51:15Z</dcterms:created>
  <dcterms:modified xsi:type="dcterms:W3CDTF">2016-10-13T16:47:22Z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_ID">
    <vt:lpwstr>repTempV1</vt:lpwstr>
  </property>
</Properties>
</file>